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1"/>
  </p:notesMasterIdLst>
  <p:handoutMasterIdLst>
    <p:handoutMasterId r:id="rId42"/>
  </p:handoutMasterIdLst>
  <p:sldIdLst>
    <p:sldId id="259" r:id="rId2"/>
    <p:sldId id="256" r:id="rId3"/>
    <p:sldId id="302" r:id="rId4"/>
    <p:sldId id="314" r:id="rId5"/>
    <p:sldId id="257" r:id="rId6"/>
    <p:sldId id="263" r:id="rId7"/>
    <p:sldId id="264" r:id="rId8"/>
    <p:sldId id="265" r:id="rId9"/>
    <p:sldId id="261" r:id="rId10"/>
    <p:sldId id="268" r:id="rId11"/>
    <p:sldId id="273" r:id="rId12"/>
    <p:sldId id="271" r:id="rId13"/>
    <p:sldId id="266" r:id="rId14"/>
    <p:sldId id="270" r:id="rId15"/>
    <p:sldId id="297" r:id="rId16"/>
    <p:sldId id="294" r:id="rId17"/>
    <p:sldId id="296" r:id="rId18"/>
    <p:sldId id="295" r:id="rId19"/>
    <p:sldId id="267" r:id="rId20"/>
    <p:sldId id="304" r:id="rId21"/>
    <p:sldId id="303" r:id="rId22"/>
    <p:sldId id="282" r:id="rId23"/>
    <p:sldId id="305" r:id="rId24"/>
    <p:sldId id="278" r:id="rId25"/>
    <p:sldId id="280" r:id="rId26"/>
    <p:sldId id="279" r:id="rId27"/>
    <p:sldId id="284" r:id="rId28"/>
    <p:sldId id="281" r:id="rId29"/>
    <p:sldId id="283" r:id="rId30"/>
    <p:sldId id="307" r:id="rId31"/>
    <p:sldId id="298" r:id="rId32"/>
    <p:sldId id="312" r:id="rId33"/>
    <p:sldId id="300" r:id="rId34"/>
    <p:sldId id="306" r:id="rId35"/>
    <p:sldId id="313" r:id="rId36"/>
    <p:sldId id="309" r:id="rId37"/>
    <p:sldId id="310" r:id="rId38"/>
    <p:sldId id="311" r:id="rId39"/>
    <p:sldId id="258" r:id="rId40"/>
  </p:sldIdLst>
  <p:sldSz cx="9144000" cy="6858000" type="screen4x3"/>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35" autoAdjust="0"/>
    <p:restoredTop sz="94744" autoAdjust="0"/>
  </p:normalViewPr>
  <p:slideViewPr>
    <p:cSldViewPr>
      <p:cViewPr varScale="1">
        <p:scale>
          <a:sx n="105" d="100"/>
          <a:sy n="105" d="100"/>
        </p:scale>
        <p:origin x="231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21E98-E4FF-4065-A8BD-E62DDF3AED50}" type="doc">
      <dgm:prSet loTypeId="urn:microsoft.com/office/officeart/2005/8/layout/vList4#1"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F8D3F936-0CB3-4A49-9777-D07D114A864A}">
      <dgm:prSet phldrT="[텍스트]"/>
      <dgm:spPr>
        <a:solidFill>
          <a:srgbClr val="00B050"/>
        </a:solidFill>
      </dgm:spPr>
      <dgm:t>
        <a:bodyPr/>
        <a:lstStyle/>
        <a:p>
          <a:pPr defTabSz="444500" latinLnBrk="1">
            <a:lnSpc>
              <a:spcPct val="90000"/>
            </a:lnSpc>
            <a:spcBef>
              <a:spcPct val="0"/>
            </a:spcBef>
            <a:spcAft>
              <a:spcPct val="35000"/>
            </a:spcAft>
          </a:pPr>
          <a:r>
            <a:rPr lang="ko-KR" altLang="en-US" sz="1200" dirty="0"/>
            <a:t>  </a:t>
          </a:r>
          <a:r>
            <a:rPr lang="ko-KR" altLang="en-US" sz="1200" b="1" dirty="0">
              <a:solidFill>
                <a:schemeClr val="tx1"/>
              </a:solidFill>
              <a:effectLst>
                <a:outerShdw blurRad="38100" dist="38100" dir="2700000" algn="tl">
                  <a:srgbClr val="000000">
                    <a:alpha val="43137"/>
                  </a:srgbClr>
                </a:outerShdw>
              </a:effectLst>
            </a:rPr>
            <a:t>행정 </a:t>
          </a:r>
          <a:r>
            <a:rPr lang="ko-KR" altLang="en-US" sz="1200" b="1" dirty="0" err="1">
              <a:solidFill>
                <a:schemeClr val="tx1"/>
              </a:solidFill>
              <a:effectLst>
                <a:outerShdw blurRad="38100" dist="38100" dir="2700000" algn="tl">
                  <a:srgbClr val="000000">
                    <a:alpha val="43137"/>
                  </a:srgbClr>
                </a:outerShdw>
              </a:effectLst>
            </a:rPr>
            <a:t>안전부</a:t>
          </a:r>
          <a:r>
            <a:rPr lang="ko-KR" altLang="en-US" sz="1200" b="1" dirty="0">
              <a:solidFill>
                <a:schemeClr val="tx1"/>
              </a:solidFill>
              <a:effectLst>
                <a:outerShdw blurRad="38100" dist="38100" dir="2700000" algn="tl">
                  <a:srgbClr val="000000">
                    <a:alpha val="43137"/>
                  </a:srgbClr>
                </a:outerShdw>
              </a:effectLst>
            </a:rPr>
            <a:t> 제정한 </a:t>
          </a:r>
          <a:r>
            <a:rPr lang="ko-KR" altLang="en-US" sz="1200" b="1" dirty="0">
              <a:solidFill>
                <a:schemeClr val="bg1"/>
              </a:solidFill>
              <a:effectLst>
                <a:outerShdw blurRad="38100" dist="38100" dir="2700000" algn="tl">
                  <a:srgbClr val="000000">
                    <a:alpha val="43137"/>
                  </a:srgbClr>
                </a:outerShdw>
              </a:effectLst>
            </a:rPr>
            <a:t>법률의 효용성 </a:t>
          </a:r>
          <a:r>
            <a:rPr lang="ko-KR" altLang="en-US" sz="1200" b="1" dirty="0">
              <a:solidFill>
                <a:schemeClr val="tx1"/>
              </a:solidFill>
              <a:effectLst>
                <a:outerShdw blurRad="38100" dist="38100" dir="2700000" algn="tl">
                  <a:srgbClr val="000000">
                    <a:alpha val="43137"/>
                  </a:srgbClr>
                </a:outerShdw>
              </a:effectLst>
            </a:rPr>
            <a:t>실현 가능</a:t>
          </a:r>
        </a:p>
      </dgm:t>
    </dgm:pt>
    <dgm:pt modelId="{8FE21837-787D-4BFE-B413-6BC63911585A}" type="parTrans" cxnId="{4ACD6083-0D4E-481F-BABA-26B1B565ED9A}">
      <dgm:prSet/>
      <dgm:spPr/>
      <dgm:t>
        <a:bodyPr/>
        <a:lstStyle/>
        <a:p>
          <a:pPr latinLnBrk="1"/>
          <a:endParaRPr lang="ko-KR" altLang="en-US"/>
        </a:p>
      </dgm:t>
    </dgm:pt>
    <dgm:pt modelId="{BC2D9153-C405-4794-8F5B-59B1338D637F}" type="sibTrans" cxnId="{4ACD6083-0D4E-481F-BABA-26B1B565ED9A}">
      <dgm:prSet/>
      <dgm:spPr/>
      <dgm:t>
        <a:bodyPr/>
        <a:lstStyle/>
        <a:p>
          <a:pPr latinLnBrk="1"/>
          <a:endParaRPr lang="ko-KR" altLang="en-US"/>
        </a:p>
      </dgm:t>
    </dgm:pt>
    <dgm:pt modelId="{24B30B61-B2A4-471A-B70E-726964D3F78E}">
      <dgm:prSet phldrT="[텍스트]" custT="1"/>
      <dgm:spPr>
        <a:solidFill>
          <a:srgbClr val="00B050"/>
        </a:solidFill>
      </dgm:spPr>
      <dgm:t>
        <a:bodyPr/>
        <a:lstStyle/>
        <a:p>
          <a:pPr marL="0" marR="0" indent="0" defTabSz="914400" eaLnBrk="1" fontAlgn="auto" latinLnBrk="1" hangingPunct="1">
            <a:lnSpc>
              <a:spcPct val="100000"/>
            </a:lnSpc>
            <a:spcBef>
              <a:spcPts val="0"/>
            </a:spcBef>
            <a:spcAft>
              <a:spcPts val="0"/>
            </a:spcAft>
            <a:buClrTx/>
            <a:buSzTx/>
            <a:buFontTx/>
            <a:buNone/>
            <a:tabLst/>
            <a:defRPr/>
          </a:pPr>
          <a:r>
            <a:rPr lang="ko-KR" altLang="en-US" sz="900" dirty="0">
              <a:solidFill>
                <a:schemeClr val="tx1"/>
              </a:solidFill>
            </a:rPr>
            <a:t>  </a:t>
          </a:r>
          <a:r>
            <a:rPr lang="ko-KR" altLang="en-US" sz="1050" dirty="0">
              <a:solidFill>
                <a:schemeClr val="tx1"/>
              </a:solidFill>
            </a:rPr>
            <a:t>법은 있지만 본사기술과 같은 제품이 없어 제도권 안에서의 법의 실효성 문제</a:t>
          </a:r>
          <a:r>
            <a:rPr lang="en-US" altLang="ko-KR" sz="1050" dirty="0">
              <a:solidFill>
                <a:schemeClr val="tx1"/>
              </a:solidFill>
            </a:rPr>
            <a:t>.</a:t>
          </a:r>
          <a:endParaRPr lang="ko-KR" altLang="en-US" sz="1050" dirty="0">
            <a:solidFill>
              <a:schemeClr val="tx1"/>
            </a:solidFill>
          </a:endParaRPr>
        </a:p>
      </dgm:t>
    </dgm:pt>
    <dgm:pt modelId="{87E094EF-4D50-451B-AB3B-C9C5E11339AF}" type="parTrans" cxnId="{AEA3FCBD-0137-41BA-AC4C-892DE9F4385A}">
      <dgm:prSet/>
      <dgm:spPr/>
      <dgm:t>
        <a:bodyPr/>
        <a:lstStyle/>
        <a:p>
          <a:pPr latinLnBrk="1"/>
          <a:endParaRPr lang="ko-KR" altLang="en-US"/>
        </a:p>
      </dgm:t>
    </dgm:pt>
    <dgm:pt modelId="{65FEB8D8-BA7A-4B21-9234-E40BB673ADDC}" type="sibTrans" cxnId="{AEA3FCBD-0137-41BA-AC4C-892DE9F4385A}">
      <dgm:prSet/>
      <dgm:spPr/>
      <dgm:t>
        <a:bodyPr/>
        <a:lstStyle/>
        <a:p>
          <a:pPr latinLnBrk="1"/>
          <a:endParaRPr lang="ko-KR" altLang="en-US"/>
        </a:p>
      </dgm:t>
    </dgm:pt>
    <dgm:pt modelId="{F684FAF6-EA50-44AF-853E-17F5E5E0EE9A}">
      <dgm:prSet phldrT="[텍스트]"/>
      <dgm:spPr>
        <a:solidFill>
          <a:srgbClr val="00B050"/>
        </a:solidFill>
      </dgm:spPr>
      <dgm:t>
        <a:bodyPr/>
        <a:lstStyle/>
        <a:p>
          <a:pPr latinLnBrk="1"/>
          <a:r>
            <a:rPr lang="ko-KR" altLang="en-US" sz="1200" dirty="0"/>
            <a:t>  </a:t>
          </a:r>
          <a:r>
            <a:rPr lang="en-US" altLang="ko-KR" sz="1200" dirty="0"/>
            <a:t>“</a:t>
          </a:r>
          <a:r>
            <a:rPr lang="ko-KR" altLang="en-US" sz="1200" b="1" dirty="0">
              <a:effectLst>
                <a:outerShdw blurRad="38100" dist="38100" dir="2700000" algn="tl">
                  <a:srgbClr val="000000">
                    <a:alpha val="43137"/>
                  </a:srgbClr>
                </a:outerShdw>
              </a:effectLst>
            </a:rPr>
            <a:t>승강기 와이어로프 장력 자동 균등화 장치</a:t>
          </a:r>
          <a:r>
            <a:rPr lang="en-US" altLang="ko-KR" sz="1200" b="1" dirty="0">
              <a:effectLst>
                <a:outerShdw blurRad="38100" dist="38100" dir="2700000" algn="tl">
                  <a:srgbClr val="000000">
                    <a:alpha val="43137"/>
                  </a:srgbClr>
                </a:outerShdw>
              </a:effectLst>
            </a:rPr>
            <a:t>”</a:t>
          </a:r>
          <a:r>
            <a:rPr lang="ko-KR" altLang="en-US" sz="1200" b="1" dirty="0">
              <a:effectLst>
                <a:outerShdw blurRad="38100" dist="38100" dir="2700000" algn="tl">
                  <a:srgbClr val="000000">
                    <a:alpha val="43137"/>
                  </a:srgbClr>
                </a:outerShdw>
              </a:effectLst>
            </a:rPr>
            <a:t>의 </a:t>
          </a:r>
          <a:r>
            <a:rPr lang="ko-KR" altLang="en-US" sz="1200" b="1" dirty="0">
              <a:solidFill>
                <a:schemeClr val="bg1"/>
              </a:solidFill>
              <a:effectLst>
                <a:outerShdw blurRad="38100" dist="38100" dir="2700000" algn="tl">
                  <a:srgbClr val="000000">
                    <a:alpha val="43137"/>
                  </a:srgbClr>
                </a:outerShdw>
              </a:effectLst>
            </a:rPr>
            <a:t>표준화</a:t>
          </a:r>
        </a:p>
      </dgm:t>
    </dgm:pt>
    <dgm:pt modelId="{A7859FA6-8006-4497-B9FF-2CDE7CF8AA1F}" type="parTrans" cxnId="{4FF00BC5-3843-4AD3-B2BA-6BB7155F07FD}">
      <dgm:prSet/>
      <dgm:spPr/>
      <dgm:t>
        <a:bodyPr/>
        <a:lstStyle/>
        <a:p>
          <a:pPr latinLnBrk="1"/>
          <a:endParaRPr lang="ko-KR" altLang="en-US"/>
        </a:p>
      </dgm:t>
    </dgm:pt>
    <dgm:pt modelId="{9E6B6CE8-340A-47D9-90F0-00C2487B9A65}" type="sibTrans" cxnId="{4FF00BC5-3843-4AD3-B2BA-6BB7155F07FD}">
      <dgm:prSet/>
      <dgm:spPr/>
      <dgm:t>
        <a:bodyPr/>
        <a:lstStyle/>
        <a:p>
          <a:pPr latinLnBrk="1"/>
          <a:endParaRPr lang="ko-KR" altLang="en-US"/>
        </a:p>
      </dgm:t>
    </dgm:pt>
    <dgm:pt modelId="{8BDBF4DB-6C95-4230-9022-C2E11893DC5B}">
      <dgm:prSet phldrT="[텍스트]" custT="1"/>
      <dgm:spPr>
        <a:solidFill>
          <a:srgbClr val="00B050"/>
        </a:solidFill>
      </dgm:spPr>
      <dgm:t>
        <a:bodyPr/>
        <a:lstStyle/>
        <a:p>
          <a:pPr latinLnBrk="1"/>
          <a:r>
            <a:rPr lang="en-US" altLang="ko-KR" sz="900" dirty="0"/>
            <a:t> </a:t>
          </a:r>
          <a:r>
            <a:rPr lang="ko-KR" altLang="en-US" sz="1050" dirty="0"/>
            <a:t>승강기 안전관리법에 장치의 설치를 의무화 하고 있어나 기준이 없음</a:t>
          </a:r>
          <a:r>
            <a:rPr lang="en-US" altLang="ko-KR" sz="1050" dirty="0"/>
            <a:t>.</a:t>
          </a:r>
          <a:endParaRPr lang="ko-KR" altLang="en-US" sz="1050" dirty="0"/>
        </a:p>
      </dgm:t>
    </dgm:pt>
    <dgm:pt modelId="{FE82B639-B1E4-419C-9FA5-685AB1FD311F}" type="parTrans" cxnId="{66714A9D-AC96-4840-A4F6-D338E68EC05F}">
      <dgm:prSet/>
      <dgm:spPr/>
      <dgm:t>
        <a:bodyPr/>
        <a:lstStyle/>
        <a:p>
          <a:pPr latinLnBrk="1"/>
          <a:endParaRPr lang="ko-KR" altLang="en-US"/>
        </a:p>
      </dgm:t>
    </dgm:pt>
    <dgm:pt modelId="{893AC458-2DD7-434E-912A-C4F111C84A8A}" type="sibTrans" cxnId="{66714A9D-AC96-4840-A4F6-D338E68EC05F}">
      <dgm:prSet/>
      <dgm:spPr/>
      <dgm:t>
        <a:bodyPr/>
        <a:lstStyle/>
        <a:p>
          <a:pPr latinLnBrk="1"/>
          <a:endParaRPr lang="ko-KR" altLang="en-US"/>
        </a:p>
      </dgm:t>
    </dgm:pt>
    <dgm:pt modelId="{6385A952-F071-4D4B-BA7F-5299612D8C6B}">
      <dgm:prSet phldrT="[텍스트]"/>
      <dgm:spPr>
        <a:solidFill>
          <a:srgbClr val="00B050"/>
        </a:solidFill>
      </dgm:spPr>
      <dgm:t>
        <a:bodyPr/>
        <a:lstStyle/>
        <a:p>
          <a:pPr latinLnBrk="1"/>
          <a:r>
            <a:rPr lang="ko-KR" altLang="en-US" sz="1200" dirty="0"/>
            <a:t>  </a:t>
          </a:r>
          <a:r>
            <a:rPr lang="ko-KR" altLang="en-US" sz="1200" b="1" dirty="0">
              <a:effectLst>
                <a:outerShdw blurRad="38100" dist="38100" dir="2700000" algn="tl">
                  <a:srgbClr val="000000">
                    <a:alpha val="43137"/>
                  </a:srgbClr>
                </a:outerShdw>
              </a:effectLst>
            </a:rPr>
            <a:t>승강기 유지보수 비용절감 및 </a:t>
          </a:r>
          <a:r>
            <a:rPr lang="ko-KR" altLang="en-US" sz="1200" b="1" dirty="0">
              <a:solidFill>
                <a:schemeClr val="bg1"/>
              </a:solidFill>
              <a:effectLst>
                <a:outerShdw blurRad="38100" dist="38100" dir="2700000" algn="tl">
                  <a:srgbClr val="000000">
                    <a:alpha val="43137"/>
                  </a:srgbClr>
                </a:outerShdw>
              </a:effectLst>
            </a:rPr>
            <a:t>수입대체 효과 및 수출</a:t>
          </a:r>
        </a:p>
      </dgm:t>
    </dgm:pt>
    <dgm:pt modelId="{4C8DFB79-7A7D-4207-83E4-5893A4AF898E}" type="parTrans" cxnId="{C1A6521C-0139-4E9A-811D-2834835B5555}">
      <dgm:prSet/>
      <dgm:spPr/>
      <dgm:t>
        <a:bodyPr/>
        <a:lstStyle/>
        <a:p>
          <a:pPr latinLnBrk="1"/>
          <a:endParaRPr lang="ko-KR" altLang="en-US"/>
        </a:p>
      </dgm:t>
    </dgm:pt>
    <dgm:pt modelId="{0F6E6D8C-E50C-4096-8F9C-F3D2D97D0B08}" type="sibTrans" cxnId="{C1A6521C-0139-4E9A-811D-2834835B5555}">
      <dgm:prSet/>
      <dgm:spPr/>
      <dgm:t>
        <a:bodyPr/>
        <a:lstStyle/>
        <a:p>
          <a:pPr latinLnBrk="1"/>
          <a:endParaRPr lang="ko-KR" altLang="en-US"/>
        </a:p>
      </dgm:t>
    </dgm:pt>
    <dgm:pt modelId="{1F068378-8993-4A84-9504-026B528E320B}">
      <dgm:prSet phldrT="[텍스트]" custT="1"/>
      <dgm:spPr>
        <a:solidFill>
          <a:srgbClr val="00B050"/>
        </a:solidFill>
      </dgm:spPr>
      <dgm:t>
        <a:bodyPr/>
        <a:lstStyle/>
        <a:p>
          <a:pPr latinLnBrk="1"/>
          <a:r>
            <a:rPr lang="en-US" altLang="ko-KR" sz="900" dirty="0"/>
            <a:t> </a:t>
          </a:r>
          <a:r>
            <a:rPr lang="ko-KR" altLang="en-US" sz="1050" dirty="0"/>
            <a:t>유지보수업체들이 신규설치제품에 약</a:t>
          </a:r>
          <a:r>
            <a:rPr lang="en-US" altLang="ko-KR" sz="1050" dirty="0"/>
            <a:t>1</a:t>
          </a:r>
          <a:r>
            <a:rPr lang="ko-KR" altLang="en-US" sz="1050" dirty="0" err="1"/>
            <a:t>년동안</a:t>
          </a:r>
          <a:r>
            <a:rPr lang="ko-KR" altLang="en-US" sz="1050" dirty="0"/>
            <a:t> 많은 인력낭비를 막을 수 있음</a:t>
          </a:r>
          <a:r>
            <a:rPr lang="en-US" altLang="ko-KR" sz="1050" dirty="0"/>
            <a:t>.</a:t>
          </a:r>
          <a:endParaRPr lang="ko-KR" altLang="en-US" sz="1050" dirty="0"/>
        </a:p>
      </dgm:t>
    </dgm:pt>
    <dgm:pt modelId="{DED0EFBF-F443-45EF-B2E3-1A7628104D9B}" type="parTrans" cxnId="{394A3634-3363-44FC-AAF3-018D9B740403}">
      <dgm:prSet/>
      <dgm:spPr/>
      <dgm:t>
        <a:bodyPr/>
        <a:lstStyle/>
        <a:p>
          <a:pPr latinLnBrk="1"/>
          <a:endParaRPr lang="ko-KR" altLang="en-US"/>
        </a:p>
      </dgm:t>
    </dgm:pt>
    <dgm:pt modelId="{C3681FD0-7F9C-4893-9455-F917D761102F}" type="sibTrans" cxnId="{394A3634-3363-44FC-AAF3-018D9B740403}">
      <dgm:prSet/>
      <dgm:spPr/>
      <dgm:t>
        <a:bodyPr/>
        <a:lstStyle/>
        <a:p>
          <a:pPr latinLnBrk="1"/>
          <a:endParaRPr lang="ko-KR" altLang="en-US"/>
        </a:p>
      </dgm:t>
    </dgm:pt>
    <dgm:pt modelId="{97C498C1-EB01-4284-B1F1-EDB9906E2676}">
      <dgm:prSet phldrT="[텍스트]" custT="1"/>
      <dgm:spPr>
        <a:solidFill>
          <a:srgbClr val="00B050"/>
        </a:solidFill>
      </dgm:spPr>
      <dgm:t>
        <a:bodyPr/>
        <a:lstStyle/>
        <a:p>
          <a:pPr latinLnBrk="1"/>
          <a:r>
            <a:rPr lang="ko-KR" altLang="en-US" sz="1050" dirty="0"/>
            <a:t> 본사의 기술은 장력자동균등화 장치의 법적 기준치 제정하는데 참고 자료</a:t>
          </a:r>
          <a:r>
            <a:rPr lang="en-US" altLang="ko-KR" sz="1050" dirty="0"/>
            <a:t>. </a:t>
          </a:r>
          <a:endParaRPr lang="ko-KR" altLang="en-US" sz="1050" dirty="0"/>
        </a:p>
      </dgm:t>
    </dgm:pt>
    <dgm:pt modelId="{71DF0B5B-1712-45FD-A450-2378DDC9D19A}" type="parTrans" cxnId="{708CC732-10AD-4175-A176-857C14A35193}">
      <dgm:prSet/>
      <dgm:spPr/>
      <dgm:t>
        <a:bodyPr/>
        <a:lstStyle/>
        <a:p>
          <a:pPr latinLnBrk="1"/>
          <a:endParaRPr lang="ko-KR" altLang="en-US"/>
        </a:p>
      </dgm:t>
    </dgm:pt>
    <dgm:pt modelId="{C9A6A175-B333-47B9-98F6-802746C9F377}" type="sibTrans" cxnId="{708CC732-10AD-4175-A176-857C14A35193}">
      <dgm:prSet/>
      <dgm:spPr/>
      <dgm:t>
        <a:bodyPr/>
        <a:lstStyle/>
        <a:p>
          <a:pPr latinLnBrk="1"/>
          <a:endParaRPr lang="ko-KR" altLang="en-US"/>
        </a:p>
      </dgm:t>
    </dgm:pt>
    <dgm:pt modelId="{D2FC08F6-9F69-419D-900D-3B55200A2B7B}">
      <dgm:prSet phldrT="[텍스트]" custT="1"/>
      <dgm:spPr>
        <a:solidFill>
          <a:srgbClr val="00B050"/>
        </a:solidFill>
      </dgm:spPr>
      <dgm:t>
        <a:bodyPr/>
        <a:lstStyle/>
        <a:p>
          <a:pPr latinLnBrk="1"/>
          <a:r>
            <a:rPr lang="ko-KR" altLang="en-US" sz="1050" dirty="0"/>
            <a:t>국내기술 보다 독일 </a:t>
          </a:r>
          <a:r>
            <a:rPr lang="ko-KR" altLang="en-US" sz="1050" dirty="0" err="1"/>
            <a:t>페르티마</a:t>
          </a:r>
          <a:r>
            <a:rPr lang="ko-KR" altLang="en-US" sz="1050" dirty="0"/>
            <a:t> 같은 수입제품을 상용화 하려는 시도가 있습니다             </a:t>
          </a:r>
          <a:r>
            <a:rPr lang="en-US" altLang="ko-KR" sz="1050" dirty="0"/>
            <a:t>(</a:t>
          </a:r>
          <a:r>
            <a:rPr lang="ko-KR" altLang="en-US" sz="1050" dirty="0" err="1"/>
            <a:t>도남엔지니어링</a:t>
          </a:r>
          <a:r>
            <a:rPr lang="ko-KR" altLang="en-US" sz="1050" dirty="0"/>
            <a:t> 독일 총판</a:t>
          </a:r>
          <a:r>
            <a:rPr lang="en-US" altLang="ko-KR" sz="1050" dirty="0"/>
            <a:t>)</a:t>
          </a:r>
          <a:endParaRPr lang="ko-KR" altLang="en-US" sz="1050" dirty="0"/>
        </a:p>
      </dgm:t>
    </dgm:pt>
    <dgm:pt modelId="{BE192263-0310-4826-8186-DFC8707C6608}" type="parTrans" cxnId="{39A5CCFC-4785-470E-8A36-6F49C55F7215}">
      <dgm:prSet/>
      <dgm:spPr/>
      <dgm:t>
        <a:bodyPr/>
        <a:lstStyle/>
        <a:p>
          <a:pPr latinLnBrk="1"/>
          <a:endParaRPr lang="ko-KR" altLang="en-US"/>
        </a:p>
      </dgm:t>
    </dgm:pt>
    <dgm:pt modelId="{D0D97C60-B483-46DA-BD52-0D77C93AA856}" type="sibTrans" cxnId="{39A5CCFC-4785-470E-8A36-6F49C55F7215}">
      <dgm:prSet/>
      <dgm:spPr/>
      <dgm:t>
        <a:bodyPr/>
        <a:lstStyle/>
        <a:p>
          <a:pPr latinLnBrk="1"/>
          <a:endParaRPr lang="ko-KR" altLang="en-US"/>
        </a:p>
      </dgm:t>
    </dgm:pt>
    <dgm:pt modelId="{3CE0BEE0-D108-4983-92D9-558B272FB943}">
      <dgm:prSet phldrT="[텍스트]" custT="1"/>
      <dgm:spPr>
        <a:solidFill>
          <a:srgbClr val="00B050"/>
        </a:solidFill>
      </dgm:spPr>
      <dgm:t>
        <a:bodyPr/>
        <a:lstStyle/>
        <a:p>
          <a:pPr latinLnBrk="1"/>
          <a:r>
            <a:rPr lang="en-US" altLang="ko-KR" sz="1050" dirty="0"/>
            <a:t> </a:t>
          </a:r>
          <a:r>
            <a:rPr lang="ko-KR" altLang="en-US" sz="1050" dirty="0"/>
            <a:t>유지보수업체들에게 새로운 수익 모델을 제공해 줄 수 있음</a:t>
          </a:r>
          <a:r>
            <a:rPr lang="en-US" altLang="ko-KR" sz="1050" dirty="0"/>
            <a:t>. </a:t>
          </a:r>
          <a:endParaRPr lang="ko-KR" altLang="en-US" sz="1050" dirty="0"/>
        </a:p>
      </dgm:t>
    </dgm:pt>
    <dgm:pt modelId="{491FC1F7-8EDA-4511-A9B7-0E5F9C1833C7}" type="parTrans" cxnId="{576E3B7C-7FB6-425F-AE8F-CF2ECDF6F129}">
      <dgm:prSet/>
      <dgm:spPr/>
      <dgm:t>
        <a:bodyPr/>
        <a:lstStyle/>
        <a:p>
          <a:pPr latinLnBrk="1"/>
          <a:endParaRPr lang="ko-KR" altLang="en-US"/>
        </a:p>
      </dgm:t>
    </dgm:pt>
    <dgm:pt modelId="{7FE43014-A7B4-489A-A99D-98E6249A9204}" type="sibTrans" cxnId="{576E3B7C-7FB6-425F-AE8F-CF2ECDF6F129}">
      <dgm:prSet/>
      <dgm:spPr/>
      <dgm:t>
        <a:bodyPr/>
        <a:lstStyle/>
        <a:p>
          <a:pPr latinLnBrk="1"/>
          <a:endParaRPr lang="ko-KR" altLang="en-US"/>
        </a:p>
      </dgm:t>
    </dgm:pt>
    <dgm:pt modelId="{315234CE-AF2A-4801-9718-F589CA58AE53}" type="pres">
      <dgm:prSet presAssocID="{DE421E98-E4FF-4065-A8BD-E62DDF3AED50}" presName="linear" presStyleCnt="0">
        <dgm:presLayoutVars>
          <dgm:dir/>
          <dgm:resizeHandles val="exact"/>
        </dgm:presLayoutVars>
      </dgm:prSet>
      <dgm:spPr/>
    </dgm:pt>
    <dgm:pt modelId="{AF9B3CF1-591A-4B07-9F14-A3B537ED1E01}" type="pres">
      <dgm:prSet presAssocID="{F8D3F936-0CB3-4A49-9777-D07D114A864A}" presName="comp" presStyleCnt="0"/>
      <dgm:spPr/>
    </dgm:pt>
    <dgm:pt modelId="{33FB6E03-3E00-4882-A20B-5184EF7E6A1C}" type="pres">
      <dgm:prSet presAssocID="{F8D3F936-0CB3-4A49-9777-D07D114A864A}" presName="box" presStyleLbl="node1" presStyleIdx="0" presStyleCnt="3" custScaleY="64804"/>
      <dgm:spPr/>
    </dgm:pt>
    <dgm:pt modelId="{61E7516C-EDD6-4FC5-B5EB-DC12F059198D}" type="pres">
      <dgm:prSet presAssocID="{F8D3F936-0CB3-4A49-9777-D07D114A864A}"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2DA9FD94-0EB5-4304-AE17-7A11F1DBEBE9}" type="pres">
      <dgm:prSet presAssocID="{F8D3F936-0CB3-4A49-9777-D07D114A864A}" presName="text" presStyleLbl="node1" presStyleIdx="0" presStyleCnt="3">
        <dgm:presLayoutVars>
          <dgm:bulletEnabled val="1"/>
        </dgm:presLayoutVars>
      </dgm:prSet>
      <dgm:spPr/>
    </dgm:pt>
    <dgm:pt modelId="{68FDC963-38DF-411D-A828-3FEC22BBAF39}" type="pres">
      <dgm:prSet presAssocID="{BC2D9153-C405-4794-8F5B-59B1338D637F}" presName="spacer" presStyleCnt="0"/>
      <dgm:spPr/>
    </dgm:pt>
    <dgm:pt modelId="{BDCF0333-8A5F-4A4B-9288-0B12355BD622}" type="pres">
      <dgm:prSet presAssocID="{F684FAF6-EA50-44AF-853E-17F5E5E0EE9A}" presName="comp" presStyleCnt="0"/>
      <dgm:spPr/>
    </dgm:pt>
    <dgm:pt modelId="{849326AA-FEDA-4904-AAE3-5D7C18973F17}" type="pres">
      <dgm:prSet presAssocID="{F684FAF6-EA50-44AF-853E-17F5E5E0EE9A}" presName="box" presStyleLbl="node1" presStyleIdx="1" presStyleCnt="3" custScaleY="66508"/>
      <dgm:spPr/>
    </dgm:pt>
    <dgm:pt modelId="{90164931-DE0F-4955-AB80-916E361B5FF1}" type="pres">
      <dgm:prSet presAssocID="{F684FAF6-EA50-44AF-853E-17F5E5E0EE9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dgm:spPr>
    </dgm:pt>
    <dgm:pt modelId="{AE4AABE2-4E69-416E-9827-76FE65B2B865}" type="pres">
      <dgm:prSet presAssocID="{F684FAF6-EA50-44AF-853E-17F5E5E0EE9A}" presName="text" presStyleLbl="node1" presStyleIdx="1" presStyleCnt="3">
        <dgm:presLayoutVars>
          <dgm:bulletEnabled val="1"/>
        </dgm:presLayoutVars>
      </dgm:prSet>
      <dgm:spPr/>
    </dgm:pt>
    <dgm:pt modelId="{C4E68FB5-229E-4ECF-9CDC-610F00A4FBDE}" type="pres">
      <dgm:prSet presAssocID="{9E6B6CE8-340A-47D9-90F0-00C2487B9A65}" presName="spacer" presStyleCnt="0"/>
      <dgm:spPr/>
    </dgm:pt>
    <dgm:pt modelId="{BDDE6927-729C-4B7C-BFE4-1169BA9D0EC1}" type="pres">
      <dgm:prSet presAssocID="{6385A952-F071-4D4B-BA7F-5299612D8C6B}" presName="comp" presStyleCnt="0"/>
      <dgm:spPr/>
    </dgm:pt>
    <dgm:pt modelId="{0B27EC99-6F0C-4CD6-9E8C-E8501CC090E0}" type="pres">
      <dgm:prSet presAssocID="{6385A952-F071-4D4B-BA7F-5299612D8C6B}" presName="box" presStyleLbl="node1" presStyleIdx="2" presStyleCnt="3"/>
      <dgm:spPr/>
    </dgm:pt>
    <dgm:pt modelId="{D8C1FBF8-9CD0-4919-A86E-79046447991B}" type="pres">
      <dgm:prSet presAssocID="{6385A952-F071-4D4B-BA7F-5299612D8C6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 b="-6000"/>
          </a:stretch>
        </a:blipFill>
      </dgm:spPr>
    </dgm:pt>
    <dgm:pt modelId="{FAF574F9-B98C-4DDC-B4ED-853727A0F47D}" type="pres">
      <dgm:prSet presAssocID="{6385A952-F071-4D4B-BA7F-5299612D8C6B}" presName="text" presStyleLbl="node1" presStyleIdx="2" presStyleCnt="3">
        <dgm:presLayoutVars>
          <dgm:bulletEnabled val="1"/>
        </dgm:presLayoutVars>
      </dgm:prSet>
      <dgm:spPr/>
    </dgm:pt>
  </dgm:ptLst>
  <dgm:cxnLst>
    <dgm:cxn modelId="{5916250A-E34B-40F1-B3AF-269F4867E268}" type="presOf" srcId="{D2FC08F6-9F69-419D-900D-3B55200A2B7B}" destId="{FAF574F9-B98C-4DDC-B4ED-853727A0F47D}" srcOrd="1" destOrd="3" presId="urn:microsoft.com/office/officeart/2005/8/layout/vList4#1"/>
    <dgm:cxn modelId="{C1A6521C-0139-4E9A-811D-2834835B5555}" srcId="{DE421E98-E4FF-4065-A8BD-E62DDF3AED50}" destId="{6385A952-F071-4D4B-BA7F-5299612D8C6B}" srcOrd="2" destOrd="0" parTransId="{4C8DFB79-7A7D-4207-83E4-5893A4AF898E}" sibTransId="{0F6E6D8C-E50C-4096-8F9C-F3D2D97D0B08}"/>
    <dgm:cxn modelId="{708CC732-10AD-4175-A176-857C14A35193}" srcId="{F684FAF6-EA50-44AF-853E-17F5E5E0EE9A}" destId="{97C498C1-EB01-4284-B1F1-EDB9906E2676}" srcOrd="1" destOrd="0" parTransId="{71DF0B5B-1712-45FD-A450-2378DDC9D19A}" sibTransId="{C9A6A175-B333-47B9-98F6-802746C9F377}"/>
    <dgm:cxn modelId="{394A3634-3363-44FC-AAF3-018D9B740403}" srcId="{6385A952-F071-4D4B-BA7F-5299612D8C6B}" destId="{1F068378-8993-4A84-9504-026B528E320B}" srcOrd="0" destOrd="0" parTransId="{DED0EFBF-F443-45EF-B2E3-1A7628104D9B}" sibTransId="{C3681FD0-7F9C-4893-9455-F917D761102F}"/>
    <dgm:cxn modelId="{BE0EAF34-8F1E-4D46-B64A-35343B6739A7}" type="presOf" srcId="{3CE0BEE0-D108-4983-92D9-558B272FB943}" destId="{0B27EC99-6F0C-4CD6-9E8C-E8501CC090E0}" srcOrd="0" destOrd="2" presId="urn:microsoft.com/office/officeart/2005/8/layout/vList4#1"/>
    <dgm:cxn modelId="{FB749C39-EE16-4A48-B8BA-6160663DD9AE}" type="presOf" srcId="{F684FAF6-EA50-44AF-853E-17F5E5E0EE9A}" destId="{AE4AABE2-4E69-416E-9827-76FE65B2B865}" srcOrd="1" destOrd="0" presId="urn:microsoft.com/office/officeart/2005/8/layout/vList4#1"/>
    <dgm:cxn modelId="{EF15203D-79D5-430C-A9D2-D70BEA9A6CF5}" type="presOf" srcId="{1F068378-8993-4A84-9504-026B528E320B}" destId="{FAF574F9-B98C-4DDC-B4ED-853727A0F47D}" srcOrd="1" destOrd="1" presId="urn:microsoft.com/office/officeart/2005/8/layout/vList4#1"/>
    <dgm:cxn modelId="{304A7F3D-B63E-452E-9DC7-B39A258A4C66}" type="presOf" srcId="{F684FAF6-EA50-44AF-853E-17F5E5E0EE9A}" destId="{849326AA-FEDA-4904-AAE3-5D7C18973F17}" srcOrd="0" destOrd="0" presId="urn:microsoft.com/office/officeart/2005/8/layout/vList4#1"/>
    <dgm:cxn modelId="{52E9303E-9A8A-491C-A7DE-8859BC6CDAB7}" type="presOf" srcId="{24B30B61-B2A4-471A-B70E-726964D3F78E}" destId="{2DA9FD94-0EB5-4304-AE17-7A11F1DBEBE9}" srcOrd="1" destOrd="1" presId="urn:microsoft.com/office/officeart/2005/8/layout/vList4#1"/>
    <dgm:cxn modelId="{8904CB5C-5B0E-4FD0-8C5F-E0C1050A055A}" type="presOf" srcId="{97C498C1-EB01-4284-B1F1-EDB9906E2676}" destId="{AE4AABE2-4E69-416E-9827-76FE65B2B865}" srcOrd="1" destOrd="2" presId="urn:microsoft.com/office/officeart/2005/8/layout/vList4#1"/>
    <dgm:cxn modelId="{7496CC63-1BEA-4B42-931E-D427ABFBB348}" type="presOf" srcId="{F8D3F936-0CB3-4A49-9777-D07D114A864A}" destId="{2DA9FD94-0EB5-4304-AE17-7A11F1DBEBE9}" srcOrd="1" destOrd="0" presId="urn:microsoft.com/office/officeart/2005/8/layout/vList4#1"/>
    <dgm:cxn modelId="{53710667-ED7D-4EF6-A06C-335693D7353A}" type="presOf" srcId="{3CE0BEE0-D108-4983-92D9-558B272FB943}" destId="{FAF574F9-B98C-4DDC-B4ED-853727A0F47D}" srcOrd="1" destOrd="2" presId="urn:microsoft.com/office/officeart/2005/8/layout/vList4#1"/>
    <dgm:cxn modelId="{1610CA50-E4B1-4623-BF77-ED9FD85A9A7F}" type="presOf" srcId="{D2FC08F6-9F69-419D-900D-3B55200A2B7B}" destId="{0B27EC99-6F0C-4CD6-9E8C-E8501CC090E0}" srcOrd="0" destOrd="3" presId="urn:microsoft.com/office/officeart/2005/8/layout/vList4#1"/>
    <dgm:cxn modelId="{576E3B7C-7FB6-425F-AE8F-CF2ECDF6F129}" srcId="{6385A952-F071-4D4B-BA7F-5299612D8C6B}" destId="{3CE0BEE0-D108-4983-92D9-558B272FB943}" srcOrd="1" destOrd="0" parTransId="{491FC1F7-8EDA-4511-A9B7-0E5F9C1833C7}" sibTransId="{7FE43014-A7B4-489A-A99D-98E6249A9204}"/>
    <dgm:cxn modelId="{4ACD6083-0D4E-481F-BABA-26B1B565ED9A}" srcId="{DE421E98-E4FF-4065-A8BD-E62DDF3AED50}" destId="{F8D3F936-0CB3-4A49-9777-D07D114A864A}" srcOrd="0" destOrd="0" parTransId="{8FE21837-787D-4BFE-B413-6BC63911585A}" sibTransId="{BC2D9153-C405-4794-8F5B-59B1338D637F}"/>
    <dgm:cxn modelId="{2038BB89-C6E5-484C-8037-267B94C785F0}" type="presOf" srcId="{6385A952-F071-4D4B-BA7F-5299612D8C6B}" destId="{0B27EC99-6F0C-4CD6-9E8C-E8501CC090E0}" srcOrd="0" destOrd="0" presId="urn:microsoft.com/office/officeart/2005/8/layout/vList4#1"/>
    <dgm:cxn modelId="{66714A9D-AC96-4840-A4F6-D338E68EC05F}" srcId="{F684FAF6-EA50-44AF-853E-17F5E5E0EE9A}" destId="{8BDBF4DB-6C95-4230-9022-C2E11893DC5B}" srcOrd="0" destOrd="0" parTransId="{FE82B639-B1E4-419C-9FA5-685AB1FD311F}" sibTransId="{893AC458-2DD7-434E-912A-C4F111C84A8A}"/>
    <dgm:cxn modelId="{D8D69EAA-86AA-4576-8235-B3F06F985743}" type="presOf" srcId="{8BDBF4DB-6C95-4230-9022-C2E11893DC5B}" destId="{849326AA-FEDA-4904-AAE3-5D7C18973F17}" srcOrd="0" destOrd="1" presId="urn:microsoft.com/office/officeart/2005/8/layout/vList4#1"/>
    <dgm:cxn modelId="{95464EAE-1F42-4268-9555-27BF47C55E83}" type="presOf" srcId="{DE421E98-E4FF-4065-A8BD-E62DDF3AED50}" destId="{315234CE-AF2A-4801-9718-F589CA58AE53}" srcOrd="0" destOrd="0" presId="urn:microsoft.com/office/officeart/2005/8/layout/vList4#1"/>
    <dgm:cxn modelId="{27B7ABB1-CB9C-4FDD-B0C7-6F8178AC2241}" type="presOf" srcId="{8BDBF4DB-6C95-4230-9022-C2E11893DC5B}" destId="{AE4AABE2-4E69-416E-9827-76FE65B2B865}" srcOrd="1" destOrd="1" presId="urn:microsoft.com/office/officeart/2005/8/layout/vList4#1"/>
    <dgm:cxn modelId="{AEA3FCBD-0137-41BA-AC4C-892DE9F4385A}" srcId="{F8D3F936-0CB3-4A49-9777-D07D114A864A}" destId="{24B30B61-B2A4-471A-B70E-726964D3F78E}" srcOrd="0" destOrd="0" parTransId="{87E094EF-4D50-451B-AB3B-C9C5E11339AF}" sibTransId="{65FEB8D8-BA7A-4B21-9234-E40BB673ADDC}"/>
    <dgm:cxn modelId="{999AADC0-BC9B-483E-B896-C7748BA8F371}" type="presOf" srcId="{24B30B61-B2A4-471A-B70E-726964D3F78E}" destId="{33FB6E03-3E00-4882-A20B-5184EF7E6A1C}" srcOrd="0" destOrd="1" presId="urn:microsoft.com/office/officeart/2005/8/layout/vList4#1"/>
    <dgm:cxn modelId="{4FF00BC5-3843-4AD3-B2BA-6BB7155F07FD}" srcId="{DE421E98-E4FF-4065-A8BD-E62DDF3AED50}" destId="{F684FAF6-EA50-44AF-853E-17F5E5E0EE9A}" srcOrd="1" destOrd="0" parTransId="{A7859FA6-8006-4497-B9FF-2CDE7CF8AA1F}" sibTransId="{9E6B6CE8-340A-47D9-90F0-00C2487B9A65}"/>
    <dgm:cxn modelId="{2FA463D8-6037-4C91-872A-6E0654499035}" type="presOf" srcId="{97C498C1-EB01-4284-B1F1-EDB9906E2676}" destId="{849326AA-FEDA-4904-AAE3-5D7C18973F17}" srcOrd="0" destOrd="2" presId="urn:microsoft.com/office/officeart/2005/8/layout/vList4#1"/>
    <dgm:cxn modelId="{573645E7-063C-44BF-A54A-02679142694C}" type="presOf" srcId="{F8D3F936-0CB3-4A49-9777-D07D114A864A}" destId="{33FB6E03-3E00-4882-A20B-5184EF7E6A1C}" srcOrd="0" destOrd="0" presId="urn:microsoft.com/office/officeart/2005/8/layout/vList4#1"/>
    <dgm:cxn modelId="{C479E3ED-D723-4ABC-9DEB-801E42EE3B2D}" type="presOf" srcId="{6385A952-F071-4D4B-BA7F-5299612D8C6B}" destId="{FAF574F9-B98C-4DDC-B4ED-853727A0F47D}" srcOrd="1" destOrd="0" presId="urn:microsoft.com/office/officeart/2005/8/layout/vList4#1"/>
    <dgm:cxn modelId="{FD958DF4-2D7C-48C9-A1F8-5CB17F9D7922}" type="presOf" srcId="{1F068378-8993-4A84-9504-026B528E320B}" destId="{0B27EC99-6F0C-4CD6-9E8C-E8501CC090E0}" srcOrd="0" destOrd="1" presId="urn:microsoft.com/office/officeart/2005/8/layout/vList4#1"/>
    <dgm:cxn modelId="{39A5CCFC-4785-470E-8A36-6F49C55F7215}" srcId="{6385A952-F071-4D4B-BA7F-5299612D8C6B}" destId="{D2FC08F6-9F69-419D-900D-3B55200A2B7B}" srcOrd="2" destOrd="0" parTransId="{BE192263-0310-4826-8186-DFC8707C6608}" sibTransId="{D0D97C60-B483-46DA-BD52-0D77C93AA856}"/>
    <dgm:cxn modelId="{A606BCAA-602A-4CEF-B05A-6520B692FFFC}" type="presParOf" srcId="{315234CE-AF2A-4801-9718-F589CA58AE53}" destId="{AF9B3CF1-591A-4B07-9F14-A3B537ED1E01}" srcOrd="0" destOrd="0" presId="urn:microsoft.com/office/officeart/2005/8/layout/vList4#1"/>
    <dgm:cxn modelId="{FF2D3276-8D49-4558-A617-BB16CB624267}" type="presParOf" srcId="{AF9B3CF1-591A-4B07-9F14-A3B537ED1E01}" destId="{33FB6E03-3E00-4882-A20B-5184EF7E6A1C}" srcOrd="0" destOrd="0" presId="urn:microsoft.com/office/officeart/2005/8/layout/vList4#1"/>
    <dgm:cxn modelId="{7874D45A-3D47-4C69-A4FC-8A6D48B32A18}" type="presParOf" srcId="{AF9B3CF1-591A-4B07-9F14-A3B537ED1E01}" destId="{61E7516C-EDD6-4FC5-B5EB-DC12F059198D}" srcOrd="1" destOrd="0" presId="urn:microsoft.com/office/officeart/2005/8/layout/vList4#1"/>
    <dgm:cxn modelId="{C88A3875-0CBE-4FB8-BA3B-5D90A70CA3EC}" type="presParOf" srcId="{AF9B3CF1-591A-4B07-9F14-A3B537ED1E01}" destId="{2DA9FD94-0EB5-4304-AE17-7A11F1DBEBE9}" srcOrd="2" destOrd="0" presId="urn:microsoft.com/office/officeart/2005/8/layout/vList4#1"/>
    <dgm:cxn modelId="{B7624816-7194-4AD6-800C-2241C894934C}" type="presParOf" srcId="{315234CE-AF2A-4801-9718-F589CA58AE53}" destId="{68FDC963-38DF-411D-A828-3FEC22BBAF39}" srcOrd="1" destOrd="0" presId="urn:microsoft.com/office/officeart/2005/8/layout/vList4#1"/>
    <dgm:cxn modelId="{DFE9E2D6-F1F9-4168-86A2-3D4A8788401C}" type="presParOf" srcId="{315234CE-AF2A-4801-9718-F589CA58AE53}" destId="{BDCF0333-8A5F-4A4B-9288-0B12355BD622}" srcOrd="2" destOrd="0" presId="urn:microsoft.com/office/officeart/2005/8/layout/vList4#1"/>
    <dgm:cxn modelId="{21C23361-C79E-4428-9CB0-37B34A170C8A}" type="presParOf" srcId="{BDCF0333-8A5F-4A4B-9288-0B12355BD622}" destId="{849326AA-FEDA-4904-AAE3-5D7C18973F17}" srcOrd="0" destOrd="0" presId="urn:microsoft.com/office/officeart/2005/8/layout/vList4#1"/>
    <dgm:cxn modelId="{D7B689F3-38C5-4408-A1AC-E038E3466CA4}" type="presParOf" srcId="{BDCF0333-8A5F-4A4B-9288-0B12355BD622}" destId="{90164931-DE0F-4955-AB80-916E361B5FF1}" srcOrd="1" destOrd="0" presId="urn:microsoft.com/office/officeart/2005/8/layout/vList4#1"/>
    <dgm:cxn modelId="{78A1E521-63AD-45EE-9E2F-4E70D1C19C6A}" type="presParOf" srcId="{BDCF0333-8A5F-4A4B-9288-0B12355BD622}" destId="{AE4AABE2-4E69-416E-9827-76FE65B2B865}" srcOrd="2" destOrd="0" presId="urn:microsoft.com/office/officeart/2005/8/layout/vList4#1"/>
    <dgm:cxn modelId="{7A888585-E3CA-4ED5-973C-5E48035F0AF6}" type="presParOf" srcId="{315234CE-AF2A-4801-9718-F589CA58AE53}" destId="{C4E68FB5-229E-4ECF-9CDC-610F00A4FBDE}" srcOrd="3" destOrd="0" presId="urn:microsoft.com/office/officeart/2005/8/layout/vList4#1"/>
    <dgm:cxn modelId="{44BEA111-29AD-4569-9FB1-73598FA2561F}" type="presParOf" srcId="{315234CE-AF2A-4801-9718-F589CA58AE53}" destId="{BDDE6927-729C-4B7C-BFE4-1169BA9D0EC1}" srcOrd="4" destOrd="0" presId="urn:microsoft.com/office/officeart/2005/8/layout/vList4#1"/>
    <dgm:cxn modelId="{0187A9A2-D333-4471-837B-237A49AA650D}" type="presParOf" srcId="{BDDE6927-729C-4B7C-BFE4-1169BA9D0EC1}" destId="{0B27EC99-6F0C-4CD6-9E8C-E8501CC090E0}" srcOrd="0" destOrd="0" presId="urn:microsoft.com/office/officeart/2005/8/layout/vList4#1"/>
    <dgm:cxn modelId="{9967CFDF-B730-4383-878C-4E06531FB905}" type="presParOf" srcId="{BDDE6927-729C-4B7C-BFE4-1169BA9D0EC1}" destId="{D8C1FBF8-9CD0-4919-A86E-79046447991B}" srcOrd="1" destOrd="0" presId="urn:microsoft.com/office/officeart/2005/8/layout/vList4#1"/>
    <dgm:cxn modelId="{52F85EC8-6F20-432F-A789-5A9179AF276E}" type="presParOf" srcId="{BDDE6927-729C-4B7C-BFE4-1169BA9D0EC1}" destId="{FAF574F9-B98C-4DDC-B4ED-853727A0F47D}"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47253-642B-40B5-BAF4-E78D4357663E}" type="doc">
      <dgm:prSet loTypeId="urn:microsoft.com/office/officeart/2005/8/layout/hList1"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B43F6EAC-D62A-4532-8122-9C4796664935}">
      <dgm:prSet phldrT="[텍스트]"/>
      <dgm:spPr>
        <a:solidFill>
          <a:schemeClr val="accent5">
            <a:lumMod val="75000"/>
          </a:schemeClr>
        </a:solidFill>
        <a:scene3d>
          <a:camera prst="orthographicFront"/>
          <a:lightRig rig="threePt" dir="t"/>
        </a:scene3d>
        <a:sp3d>
          <a:bevelT w="139700" prst="cross"/>
        </a:sp3d>
      </dgm:spPr>
      <dgm:t>
        <a:bodyPr/>
        <a:lstStyle/>
        <a:p>
          <a:pPr latinLnBrk="1"/>
          <a:r>
            <a:rPr lang="ko-KR" altLang="en-US" dirty="0"/>
            <a:t>원천기술확보</a:t>
          </a:r>
        </a:p>
      </dgm:t>
    </dgm:pt>
    <dgm:pt modelId="{1EF5DD2F-C039-4D07-9C71-EB2EA7862412}" type="parTrans" cxnId="{5871A90B-50F9-4D7A-B77E-B5DDAD42ACD1}">
      <dgm:prSet/>
      <dgm:spPr/>
      <dgm:t>
        <a:bodyPr/>
        <a:lstStyle/>
        <a:p>
          <a:pPr latinLnBrk="1"/>
          <a:endParaRPr lang="ko-KR" altLang="en-US"/>
        </a:p>
      </dgm:t>
    </dgm:pt>
    <dgm:pt modelId="{AD2E8A61-2B54-4308-BC54-EFC18707D532}" type="sibTrans" cxnId="{5871A90B-50F9-4D7A-B77E-B5DDAD42ACD1}">
      <dgm:prSet/>
      <dgm:spPr/>
      <dgm:t>
        <a:bodyPr/>
        <a:lstStyle/>
        <a:p>
          <a:pPr latinLnBrk="1"/>
          <a:endParaRPr lang="ko-KR" altLang="en-US"/>
        </a:p>
      </dgm:t>
    </dgm:pt>
    <dgm:pt modelId="{9BFCD4C4-07F2-49DA-B287-EF3039DCC11F}">
      <dgm:prSet phldrT="[텍스트]" custT="1"/>
      <dgm:spPr>
        <a:scene3d>
          <a:camera prst="orthographicFront"/>
          <a:lightRig rig="threePt" dir="t"/>
        </a:scene3d>
        <a:sp3d>
          <a:bevelT w="139700" prst="cross"/>
        </a:sp3d>
      </dgm:spPr>
      <dgm:t>
        <a:bodyPr/>
        <a:lstStyle/>
        <a:p>
          <a:pPr latinLnBrk="1"/>
          <a:r>
            <a:rPr lang="ko-KR" altLang="en-US" sz="1000" b="1" dirty="0"/>
            <a:t>기어</a:t>
          </a:r>
          <a:r>
            <a:rPr lang="ko-KR" altLang="en-US" sz="1000" dirty="0"/>
            <a:t>의 유기적인 작동 방식과 </a:t>
          </a:r>
          <a:r>
            <a:rPr lang="ko-KR" altLang="en-US" sz="1000" b="1" dirty="0"/>
            <a:t>회전 풀리 방식</a:t>
          </a:r>
          <a:r>
            <a:rPr lang="ko-KR" altLang="en-US" sz="1000" dirty="0"/>
            <a:t>으로 장력조절 수단을 제공 하고 있는 제품은 전세계를 통틀어 저희 기술이 유일 하며</a:t>
          </a:r>
          <a:r>
            <a:rPr lang="en-US" altLang="ko-KR" sz="1000" dirty="0"/>
            <a:t>, </a:t>
          </a:r>
          <a:endParaRPr lang="ko-KR" altLang="en-US" sz="1000" dirty="0"/>
        </a:p>
      </dgm:t>
    </dgm:pt>
    <dgm:pt modelId="{3B324FC2-6BC0-4140-81F0-6F2503A78ADC}" type="parTrans" cxnId="{E4509B3B-0C63-4F18-8D1C-0728B269E575}">
      <dgm:prSet/>
      <dgm:spPr/>
      <dgm:t>
        <a:bodyPr/>
        <a:lstStyle/>
        <a:p>
          <a:pPr latinLnBrk="1"/>
          <a:endParaRPr lang="ko-KR" altLang="en-US"/>
        </a:p>
      </dgm:t>
    </dgm:pt>
    <dgm:pt modelId="{CC29824B-8C2E-472D-BC8F-2AF0008A9CDF}" type="sibTrans" cxnId="{E4509B3B-0C63-4F18-8D1C-0728B269E575}">
      <dgm:prSet/>
      <dgm:spPr/>
      <dgm:t>
        <a:bodyPr/>
        <a:lstStyle/>
        <a:p>
          <a:pPr latinLnBrk="1"/>
          <a:endParaRPr lang="ko-KR" altLang="en-US"/>
        </a:p>
      </dgm:t>
    </dgm:pt>
    <dgm:pt modelId="{44500D4C-B042-44FA-83FA-6D3110716A60}">
      <dgm:prSet phldrT="[텍스트]" custT="1"/>
      <dgm:spPr>
        <a:scene3d>
          <a:camera prst="orthographicFront"/>
          <a:lightRig rig="threePt" dir="t"/>
        </a:scene3d>
        <a:sp3d>
          <a:bevelT w="139700" prst="cross"/>
        </a:sp3d>
      </dgm:spPr>
      <dgm:t>
        <a:bodyPr/>
        <a:lstStyle/>
        <a:p>
          <a:pPr latinLnBrk="1"/>
          <a:r>
            <a:rPr lang="ko-KR" altLang="en-US" sz="1000" dirty="0"/>
            <a:t>이러한 원천기술을 바탕으로 독점적 세계시장을 확보 할 수 있을 것으로 봄</a:t>
          </a:r>
          <a:r>
            <a:rPr lang="en-US" altLang="ko-KR" sz="1000" dirty="0"/>
            <a:t>. </a:t>
          </a:r>
          <a:endParaRPr lang="ko-KR" altLang="en-US" sz="1000" dirty="0"/>
        </a:p>
      </dgm:t>
    </dgm:pt>
    <dgm:pt modelId="{28756878-60D5-445E-B7DB-3CB4B78D4395}" type="parTrans" cxnId="{AB766C71-D939-425C-917F-B1C4F7D7B1B7}">
      <dgm:prSet/>
      <dgm:spPr/>
      <dgm:t>
        <a:bodyPr/>
        <a:lstStyle/>
        <a:p>
          <a:pPr latinLnBrk="1"/>
          <a:endParaRPr lang="ko-KR" altLang="en-US"/>
        </a:p>
      </dgm:t>
    </dgm:pt>
    <dgm:pt modelId="{3DEBF435-E479-4927-9451-5DB1CA3BAF69}" type="sibTrans" cxnId="{AB766C71-D939-425C-917F-B1C4F7D7B1B7}">
      <dgm:prSet/>
      <dgm:spPr/>
      <dgm:t>
        <a:bodyPr/>
        <a:lstStyle/>
        <a:p>
          <a:pPr latinLnBrk="1"/>
          <a:endParaRPr lang="ko-KR" altLang="en-US"/>
        </a:p>
      </dgm:t>
    </dgm:pt>
    <dgm:pt modelId="{BE63447B-609B-411E-8655-F80712E24A33}">
      <dgm:prSet phldrT="[텍스트]"/>
      <dgm:spPr>
        <a:solidFill>
          <a:schemeClr val="accent5">
            <a:lumMod val="75000"/>
          </a:schemeClr>
        </a:solidFill>
        <a:scene3d>
          <a:camera prst="orthographicFront"/>
          <a:lightRig rig="threePt" dir="t"/>
        </a:scene3d>
        <a:sp3d>
          <a:bevelT w="139700" prst="cross"/>
        </a:sp3d>
      </dgm:spPr>
      <dgm:t>
        <a:bodyPr/>
        <a:lstStyle/>
        <a:p>
          <a:pPr latinLnBrk="1"/>
          <a:r>
            <a:rPr lang="ko-KR" altLang="en-US" dirty="0"/>
            <a:t>기술의 선도화</a:t>
          </a:r>
        </a:p>
      </dgm:t>
    </dgm:pt>
    <dgm:pt modelId="{2254F386-FD07-4744-9C0D-B9C70526B27D}" type="parTrans" cxnId="{2A4D7B18-D760-474C-BFBA-FC2C092D7471}">
      <dgm:prSet/>
      <dgm:spPr/>
      <dgm:t>
        <a:bodyPr/>
        <a:lstStyle/>
        <a:p>
          <a:pPr latinLnBrk="1"/>
          <a:endParaRPr lang="ko-KR" altLang="en-US"/>
        </a:p>
      </dgm:t>
    </dgm:pt>
    <dgm:pt modelId="{A494FAB8-DE58-42D5-ACAE-95A6C10545DB}" type="sibTrans" cxnId="{2A4D7B18-D760-474C-BFBA-FC2C092D7471}">
      <dgm:prSet/>
      <dgm:spPr/>
      <dgm:t>
        <a:bodyPr/>
        <a:lstStyle/>
        <a:p>
          <a:pPr latinLnBrk="1"/>
          <a:endParaRPr lang="ko-KR" altLang="en-US"/>
        </a:p>
      </dgm:t>
    </dgm:pt>
    <dgm:pt modelId="{A4DFC2F9-81FB-40CF-A44C-CEFF94A74D60}">
      <dgm:prSet phldrT="[텍스트]" custT="1"/>
      <dgm:spPr>
        <a:scene3d>
          <a:camera prst="orthographicFront"/>
          <a:lightRig rig="threePt" dir="t"/>
        </a:scene3d>
        <a:sp3d>
          <a:bevelT w="139700" prst="cross"/>
        </a:sp3d>
      </dgm:spPr>
      <dgm:t>
        <a:bodyPr/>
        <a:lstStyle/>
        <a:p>
          <a:pPr latinLnBrk="1"/>
          <a:r>
            <a:rPr lang="ko-KR" altLang="en-US" sz="1000" dirty="0"/>
            <a:t>국내에서 </a:t>
          </a:r>
          <a:r>
            <a:rPr lang="en-US" altLang="ko-KR" sz="1000" dirty="0"/>
            <a:t>“</a:t>
          </a:r>
          <a:r>
            <a:rPr lang="ko-KR" altLang="en-US" sz="1000" dirty="0" err="1"/>
            <a:t>로프장력자동균등화장치</a:t>
          </a:r>
          <a:r>
            <a:rPr lang="en-US" altLang="ko-KR" sz="1000" dirty="0"/>
            <a:t>”</a:t>
          </a:r>
          <a:r>
            <a:rPr lang="ko-KR" altLang="en-US" sz="1000" dirty="0"/>
            <a:t>가 아직 상용화된 제품이 없습니다</a:t>
          </a:r>
          <a:r>
            <a:rPr lang="en-US" altLang="ko-KR" sz="1000" dirty="0"/>
            <a:t>. </a:t>
          </a:r>
          <a:r>
            <a:rPr lang="ko-KR" altLang="en-US" sz="1000" dirty="0"/>
            <a:t>본사기술의 제품이 </a:t>
          </a:r>
          <a:r>
            <a:rPr lang="ko-KR" altLang="en-US" sz="1000" b="1" dirty="0"/>
            <a:t>제도권으로 진입하게 된다면</a:t>
          </a:r>
          <a:r>
            <a:rPr lang="en-US" altLang="ko-KR" sz="1000" b="1" dirty="0"/>
            <a:t>, </a:t>
          </a:r>
          <a:r>
            <a:rPr lang="ko-KR" altLang="en-US" sz="1000" b="1" dirty="0"/>
            <a:t>본사 기술의 제품이 유일</a:t>
          </a:r>
          <a:r>
            <a:rPr lang="ko-KR" altLang="en-US" sz="1000" dirty="0"/>
            <a:t>한 제품으로 인정 받게 될 것임</a:t>
          </a:r>
          <a:r>
            <a:rPr lang="en-US" altLang="ko-KR" sz="1000" dirty="0"/>
            <a:t>, </a:t>
          </a:r>
          <a:endParaRPr lang="ko-KR" altLang="en-US" sz="1000" dirty="0"/>
        </a:p>
      </dgm:t>
    </dgm:pt>
    <dgm:pt modelId="{DFDA3ECB-4BE3-4838-8E94-A52C22C05E5D}" type="parTrans" cxnId="{DF19F41C-8290-4E2F-96B4-4927F9842CED}">
      <dgm:prSet/>
      <dgm:spPr/>
      <dgm:t>
        <a:bodyPr/>
        <a:lstStyle/>
        <a:p>
          <a:pPr latinLnBrk="1"/>
          <a:endParaRPr lang="ko-KR" altLang="en-US"/>
        </a:p>
      </dgm:t>
    </dgm:pt>
    <dgm:pt modelId="{F8AD6399-BF0C-4EF7-9B98-69545AE18E16}" type="sibTrans" cxnId="{DF19F41C-8290-4E2F-96B4-4927F9842CED}">
      <dgm:prSet/>
      <dgm:spPr/>
      <dgm:t>
        <a:bodyPr/>
        <a:lstStyle/>
        <a:p>
          <a:pPr latinLnBrk="1"/>
          <a:endParaRPr lang="ko-KR" altLang="en-US"/>
        </a:p>
      </dgm:t>
    </dgm:pt>
    <dgm:pt modelId="{7C0137BD-0BD9-43C5-8335-E0BF3F2933C0}">
      <dgm:prSet phldrT="[텍스트]"/>
      <dgm:spPr>
        <a:solidFill>
          <a:schemeClr val="accent5">
            <a:lumMod val="75000"/>
          </a:schemeClr>
        </a:solidFill>
        <a:scene3d>
          <a:camera prst="orthographicFront"/>
          <a:lightRig rig="threePt" dir="t"/>
        </a:scene3d>
        <a:sp3d>
          <a:bevelT w="139700" prst="cross"/>
        </a:sp3d>
      </dgm:spPr>
      <dgm:t>
        <a:bodyPr/>
        <a:lstStyle/>
        <a:p>
          <a:pPr latinLnBrk="1"/>
          <a:r>
            <a:rPr lang="ko-KR" altLang="en-US" dirty="0"/>
            <a:t>기술의 세계화</a:t>
          </a:r>
        </a:p>
      </dgm:t>
    </dgm:pt>
    <dgm:pt modelId="{A72FBB2C-C380-4085-BAF8-A379A593E2A9}" type="parTrans" cxnId="{4F8588E0-7E81-44E5-86DD-5062CF7EFE19}">
      <dgm:prSet/>
      <dgm:spPr/>
      <dgm:t>
        <a:bodyPr/>
        <a:lstStyle/>
        <a:p>
          <a:pPr latinLnBrk="1"/>
          <a:endParaRPr lang="ko-KR" altLang="en-US"/>
        </a:p>
      </dgm:t>
    </dgm:pt>
    <dgm:pt modelId="{3505DE1F-9A9A-48C0-B0D0-D5A356DE350C}" type="sibTrans" cxnId="{4F8588E0-7E81-44E5-86DD-5062CF7EFE19}">
      <dgm:prSet/>
      <dgm:spPr/>
      <dgm:t>
        <a:bodyPr/>
        <a:lstStyle/>
        <a:p>
          <a:pPr latinLnBrk="1"/>
          <a:endParaRPr lang="ko-KR" altLang="en-US"/>
        </a:p>
      </dgm:t>
    </dgm:pt>
    <dgm:pt modelId="{42943C37-0690-4358-80CC-9DF135A56D9E}">
      <dgm:prSet phldrT="[텍스트]" custT="1"/>
      <dgm:spPr>
        <a:scene3d>
          <a:camera prst="orthographicFront"/>
          <a:lightRig rig="threePt" dir="t"/>
        </a:scene3d>
        <a:sp3d>
          <a:bevelT w="139700" prst="cross"/>
        </a:sp3d>
      </dgm:spPr>
      <dgm:t>
        <a:bodyPr/>
        <a:lstStyle/>
        <a:p>
          <a:pPr latinLnBrk="1"/>
          <a:r>
            <a:rPr lang="ko-KR" altLang="en-US" sz="1000" dirty="0"/>
            <a:t>이미 승강기 관련법이 제정된 해외 시장 진입을 위한 환경이 매우 유리 하게 될 것으로 봄</a:t>
          </a:r>
          <a:r>
            <a:rPr lang="en-US" altLang="ko-KR" sz="1000" dirty="0"/>
            <a:t>.</a:t>
          </a:r>
          <a:endParaRPr lang="ko-KR" altLang="en-US" sz="1000" dirty="0"/>
        </a:p>
      </dgm:t>
    </dgm:pt>
    <dgm:pt modelId="{6D750534-03D5-4C2F-A6B2-3AC9F976B4CC}" type="parTrans" cxnId="{15D4FE57-FA66-47BF-990D-54029DAA5078}">
      <dgm:prSet/>
      <dgm:spPr/>
      <dgm:t>
        <a:bodyPr/>
        <a:lstStyle/>
        <a:p>
          <a:pPr latinLnBrk="1"/>
          <a:endParaRPr lang="ko-KR" altLang="en-US"/>
        </a:p>
      </dgm:t>
    </dgm:pt>
    <dgm:pt modelId="{F439A8B8-59B1-476B-9CCB-5116FA9C9CF7}" type="sibTrans" cxnId="{15D4FE57-FA66-47BF-990D-54029DAA5078}">
      <dgm:prSet/>
      <dgm:spPr/>
      <dgm:t>
        <a:bodyPr/>
        <a:lstStyle/>
        <a:p>
          <a:pPr latinLnBrk="1"/>
          <a:endParaRPr lang="ko-KR" altLang="en-US"/>
        </a:p>
      </dgm:t>
    </dgm:pt>
    <dgm:pt modelId="{E56FE037-B906-4493-8FC5-A3064CA7F862}">
      <dgm:prSet phldrT="[텍스트]" custT="1"/>
      <dgm:spPr>
        <a:scene3d>
          <a:camera prst="orthographicFront"/>
          <a:lightRig rig="threePt" dir="t"/>
        </a:scene3d>
        <a:sp3d>
          <a:bevelT w="139700" prst="cross"/>
        </a:sp3d>
      </dgm:spPr>
      <dgm:t>
        <a:bodyPr/>
        <a:lstStyle/>
        <a:p>
          <a:pPr latinLnBrk="1"/>
          <a:r>
            <a:rPr lang="ko-KR" altLang="en-US" sz="1000" dirty="0"/>
            <a:t>세계시장의 </a:t>
          </a:r>
          <a:r>
            <a:rPr lang="en-US" altLang="ko-KR" sz="1000" dirty="0"/>
            <a:t>75%</a:t>
          </a:r>
          <a:r>
            <a:rPr lang="ko-KR" altLang="en-US" sz="1000" dirty="0"/>
            <a:t>를 차지 하고 있는 </a:t>
          </a:r>
          <a:r>
            <a:rPr lang="en-US" altLang="ko-KR" sz="1000" dirty="0"/>
            <a:t>5</a:t>
          </a:r>
          <a:r>
            <a:rPr lang="ko-KR" altLang="en-US" sz="1000" dirty="0"/>
            <a:t>대 승강기 완성업체 메이커들에 납품 할 수 있는 계기가 될 수 있음</a:t>
          </a:r>
          <a:r>
            <a:rPr lang="en-US" altLang="ko-KR" sz="1000" dirty="0"/>
            <a:t>.</a:t>
          </a:r>
          <a:endParaRPr lang="ko-KR" altLang="en-US" sz="1000" dirty="0"/>
        </a:p>
      </dgm:t>
    </dgm:pt>
    <dgm:pt modelId="{EA4B02B6-4086-4005-90F8-E7FC1D0B0E31}" type="parTrans" cxnId="{A05DB603-6D7F-4878-BF7F-B408E987353B}">
      <dgm:prSet/>
      <dgm:spPr/>
      <dgm:t>
        <a:bodyPr/>
        <a:lstStyle/>
        <a:p>
          <a:pPr latinLnBrk="1"/>
          <a:endParaRPr lang="ko-KR" altLang="en-US"/>
        </a:p>
      </dgm:t>
    </dgm:pt>
    <dgm:pt modelId="{37965A5E-73D3-4C24-9BBA-7610F3AC1FB4}" type="sibTrans" cxnId="{A05DB603-6D7F-4878-BF7F-B408E987353B}">
      <dgm:prSet/>
      <dgm:spPr/>
      <dgm:t>
        <a:bodyPr/>
        <a:lstStyle/>
        <a:p>
          <a:pPr latinLnBrk="1"/>
          <a:endParaRPr lang="ko-KR" altLang="en-US"/>
        </a:p>
      </dgm:t>
    </dgm:pt>
    <dgm:pt modelId="{46BA3BDD-B009-4DE8-B9F3-DE10ADD362A4}">
      <dgm:prSet phldrT="[텍스트]" custT="1"/>
      <dgm:spPr>
        <a:scene3d>
          <a:camera prst="orthographicFront"/>
          <a:lightRig rig="threePt" dir="t"/>
        </a:scene3d>
        <a:sp3d>
          <a:bevelT w="139700" prst="cross"/>
        </a:sp3d>
      </dgm:spPr>
      <dgm:t>
        <a:bodyPr/>
        <a:lstStyle/>
        <a:p>
          <a:pPr latinLnBrk="1"/>
          <a:endParaRPr lang="ko-KR" altLang="en-US" sz="1000" dirty="0"/>
        </a:p>
      </dgm:t>
    </dgm:pt>
    <dgm:pt modelId="{1306D918-5856-4AF5-B12D-0DB7E2A4FE8E}" type="parTrans" cxnId="{DBF919EB-BF24-4BA0-95C5-8A23FC9A4754}">
      <dgm:prSet/>
      <dgm:spPr/>
      <dgm:t>
        <a:bodyPr/>
        <a:lstStyle/>
        <a:p>
          <a:pPr latinLnBrk="1"/>
          <a:endParaRPr lang="ko-KR" altLang="en-US"/>
        </a:p>
      </dgm:t>
    </dgm:pt>
    <dgm:pt modelId="{CF318AD8-08DF-44EB-90D5-4095F3A21EF2}" type="sibTrans" cxnId="{DBF919EB-BF24-4BA0-95C5-8A23FC9A4754}">
      <dgm:prSet/>
      <dgm:spPr/>
      <dgm:t>
        <a:bodyPr/>
        <a:lstStyle/>
        <a:p>
          <a:pPr latinLnBrk="1"/>
          <a:endParaRPr lang="ko-KR" altLang="en-US"/>
        </a:p>
      </dgm:t>
    </dgm:pt>
    <dgm:pt modelId="{D313B583-4B4D-4D0C-890D-629B314839E5}">
      <dgm:prSet phldrT="[텍스트]" custT="1"/>
      <dgm:spPr>
        <a:scene3d>
          <a:camera prst="orthographicFront"/>
          <a:lightRig rig="threePt" dir="t"/>
        </a:scene3d>
        <a:sp3d>
          <a:bevelT w="139700" prst="cross"/>
        </a:sp3d>
      </dgm:spPr>
      <dgm:t>
        <a:bodyPr/>
        <a:lstStyle/>
        <a:p>
          <a:pPr latinLnBrk="1"/>
          <a:endParaRPr lang="ko-KR" altLang="en-US" sz="1000" dirty="0"/>
        </a:p>
      </dgm:t>
    </dgm:pt>
    <dgm:pt modelId="{2C7E71F7-63E0-45BB-98CC-0F83E18B4696}" type="parTrans" cxnId="{A7AEFF92-1D0C-491C-9EA3-FB7E37AC2696}">
      <dgm:prSet/>
      <dgm:spPr/>
      <dgm:t>
        <a:bodyPr/>
        <a:lstStyle/>
        <a:p>
          <a:pPr latinLnBrk="1"/>
          <a:endParaRPr lang="ko-KR" altLang="en-US"/>
        </a:p>
      </dgm:t>
    </dgm:pt>
    <dgm:pt modelId="{B2996D8B-0872-4E6B-A065-69E261087490}" type="sibTrans" cxnId="{A7AEFF92-1D0C-491C-9EA3-FB7E37AC2696}">
      <dgm:prSet/>
      <dgm:spPr/>
      <dgm:t>
        <a:bodyPr/>
        <a:lstStyle/>
        <a:p>
          <a:pPr latinLnBrk="1"/>
          <a:endParaRPr lang="ko-KR" altLang="en-US"/>
        </a:p>
      </dgm:t>
    </dgm:pt>
    <dgm:pt modelId="{C10D751C-6B20-4EE2-9306-8F3D8B849492}">
      <dgm:prSet phldrT="[텍스트]" custT="1"/>
      <dgm:spPr>
        <a:scene3d>
          <a:camera prst="orthographicFront"/>
          <a:lightRig rig="threePt" dir="t"/>
        </a:scene3d>
        <a:sp3d>
          <a:bevelT w="139700" prst="cross"/>
        </a:sp3d>
      </dgm:spPr>
      <dgm:t>
        <a:bodyPr/>
        <a:lstStyle/>
        <a:p>
          <a:pPr latinLnBrk="1"/>
          <a:r>
            <a:rPr lang="ko-KR" altLang="en-US" sz="1000" dirty="0"/>
            <a:t>균등화장치의 모든 </a:t>
          </a:r>
          <a:r>
            <a:rPr lang="ko-KR" altLang="en-US" sz="1000" dirty="0" err="1"/>
            <a:t>안정적요구조건을</a:t>
          </a:r>
          <a:r>
            <a:rPr lang="ko-KR" altLang="en-US" sz="1000" dirty="0"/>
            <a:t> 만족하는 제품으로도 유일하다고 봅니다</a:t>
          </a:r>
          <a:r>
            <a:rPr lang="en-US" altLang="ko-KR" sz="1000" dirty="0"/>
            <a:t> </a:t>
          </a:r>
          <a:endParaRPr lang="ko-KR" altLang="en-US" sz="1000" dirty="0"/>
        </a:p>
      </dgm:t>
    </dgm:pt>
    <dgm:pt modelId="{ACBDF677-9B8F-48F8-8B46-9F42DDE7988B}" type="parTrans" cxnId="{540FC701-EBB1-433D-BFAC-D3C572925AC5}">
      <dgm:prSet/>
      <dgm:spPr/>
      <dgm:t>
        <a:bodyPr/>
        <a:lstStyle/>
        <a:p>
          <a:pPr latinLnBrk="1"/>
          <a:endParaRPr lang="ko-KR" altLang="en-US"/>
        </a:p>
      </dgm:t>
    </dgm:pt>
    <dgm:pt modelId="{47D7E622-3068-4243-9AB0-784A95B6A0F7}" type="sibTrans" cxnId="{540FC701-EBB1-433D-BFAC-D3C572925AC5}">
      <dgm:prSet/>
      <dgm:spPr/>
      <dgm:t>
        <a:bodyPr/>
        <a:lstStyle/>
        <a:p>
          <a:pPr latinLnBrk="1"/>
          <a:endParaRPr lang="ko-KR" altLang="en-US"/>
        </a:p>
      </dgm:t>
    </dgm:pt>
    <dgm:pt modelId="{0DEC1C63-D9AA-4D09-9D9F-BA00F73F98F4}">
      <dgm:prSet phldrT="[텍스트]" custT="1"/>
      <dgm:spPr>
        <a:scene3d>
          <a:camera prst="orthographicFront"/>
          <a:lightRig rig="threePt" dir="t"/>
        </a:scene3d>
        <a:sp3d>
          <a:bevelT w="139700" prst="cross"/>
        </a:sp3d>
      </dgm:spPr>
      <dgm:t>
        <a:bodyPr/>
        <a:lstStyle/>
        <a:p>
          <a:pPr latinLnBrk="1"/>
          <a:r>
            <a:rPr lang="ko-KR" altLang="en-US" sz="1000" b="1" dirty="0"/>
            <a:t>현재 </a:t>
          </a:r>
          <a:r>
            <a:rPr lang="ko-KR" altLang="en-US" sz="1000" b="1" dirty="0" err="1"/>
            <a:t>중국절강무역상사</a:t>
          </a:r>
          <a:r>
            <a:rPr lang="ko-KR" altLang="en-US" sz="1000" dirty="0" err="1"/>
            <a:t>와</a:t>
          </a:r>
          <a:r>
            <a:rPr lang="ko-KR" altLang="en-US" sz="1000" dirty="0"/>
            <a:t> 본 제품과 관련 하여 협의 중에 있음</a:t>
          </a:r>
          <a:r>
            <a:rPr lang="en-US" altLang="ko-KR" sz="1000" dirty="0"/>
            <a:t>.</a:t>
          </a:r>
          <a:endParaRPr lang="ko-KR" altLang="en-US" sz="1000" dirty="0"/>
        </a:p>
      </dgm:t>
    </dgm:pt>
    <dgm:pt modelId="{2EB5861C-33C6-4196-9E08-0A8459BA56C1}" type="parTrans" cxnId="{BCFFF687-9242-4D97-A046-0BF4D076ED56}">
      <dgm:prSet/>
      <dgm:spPr/>
      <dgm:t>
        <a:bodyPr/>
        <a:lstStyle/>
        <a:p>
          <a:pPr latinLnBrk="1"/>
          <a:endParaRPr lang="ko-KR" altLang="en-US"/>
        </a:p>
      </dgm:t>
    </dgm:pt>
    <dgm:pt modelId="{71A50C3D-751D-4DFF-AC17-000636EA6723}" type="sibTrans" cxnId="{BCFFF687-9242-4D97-A046-0BF4D076ED56}">
      <dgm:prSet/>
      <dgm:spPr/>
      <dgm:t>
        <a:bodyPr/>
        <a:lstStyle/>
        <a:p>
          <a:pPr latinLnBrk="1"/>
          <a:endParaRPr lang="ko-KR" altLang="en-US"/>
        </a:p>
      </dgm:t>
    </dgm:pt>
    <dgm:pt modelId="{D53166BD-EF13-45E7-B7C8-5D6F2042CBA4}">
      <dgm:prSet phldrT="[텍스트]" custT="1"/>
      <dgm:spPr>
        <a:scene3d>
          <a:camera prst="orthographicFront"/>
          <a:lightRig rig="threePt" dir="t"/>
        </a:scene3d>
        <a:sp3d>
          <a:bevelT w="139700" prst="cross"/>
        </a:sp3d>
      </dgm:spPr>
      <dgm:t>
        <a:bodyPr/>
        <a:lstStyle/>
        <a:p>
          <a:pPr latinLnBrk="1"/>
          <a:endParaRPr lang="ko-KR" altLang="en-US" sz="1000" dirty="0"/>
        </a:p>
      </dgm:t>
    </dgm:pt>
    <dgm:pt modelId="{57FB241E-2B39-4C34-8B22-B8C629A1C614}" type="parTrans" cxnId="{82940972-4B59-471F-BD3C-6E2C5D712452}">
      <dgm:prSet/>
      <dgm:spPr/>
      <dgm:t>
        <a:bodyPr/>
        <a:lstStyle/>
        <a:p>
          <a:pPr latinLnBrk="1"/>
          <a:endParaRPr lang="ko-KR" altLang="en-US"/>
        </a:p>
      </dgm:t>
    </dgm:pt>
    <dgm:pt modelId="{770580D0-3C39-4E39-A2CC-F5AAA721E2C0}" type="sibTrans" cxnId="{82940972-4B59-471F-BD3C-6E2C5D712452}">
      <dgm:prSet/>
      <dgm:spPr/>
      <dgm:t>
        <a:bodyPr/>
        <a:lstStyle/>
        <a:p>
          <a:pPr latinLnBrk="1"/>
          <a:endParaRPr lang="ko-KR" altLang="en-US"/>
        </a:p>
      </dgm:t>
    </dgm:pt>
    <dgm:pt modelId="{33C9983B-63EB-4ADF-800C-6A8421426419}">
      <dgm:prSet phldrT="[텍스트]" custT="1"/>
      <dgm:spPr>
        <a:scene3d>
          <a:camera prst="orthographicFront"/>
          <a:lightRig rig="threePt" dir="t"/>
        </a:scene3d>
        <a:sp3d>
          <a:bevelT w="139700" prst="cross"/>
        </a:sp3d>
      </dgm:spPr>
      <dgm:t>
        <a:bodyPr/>
        <a:lstStyle/>
        <a:p>
          <a:pPr latinLnBrk="1"/>
          <a:endParaRPr lang="ko-KR" altLang="en-US" sz="1000" dirty="0"/>
        </a:p>
      </dgm:t>
    </dgm:pt>
    <dgm:pt modelId="{861160AF-14DE-4ED7-A28D-E3E5A7736C1D}" type="parTrans" cxnId="{AAC5EFCC-B275-4E60-AC48-F5F2DD0371AB}">
      <dgm:prSet/>
      <dgm:spPr/>
      <dgm:t>
        <a:bodyPr/>
        <a:lstStyle/>
        <a:p>
          <a:pPr latinLnBrk="1"/>
          <a:endParaRPr lang="ko-KR" altLang="en-US"/>
        </a:p>
      </dgm:t>
    </dgm:pt>
    <dgm:pt modelId="{AC19E3A6-5AEE-4E3E-9C47-5062E5ECD692}" type="sibTrans" cxnId="{AAC5EFCC-B275-4E60-AC48-F5F2DD0371AB}">
      <dgm:prSet/>
      <dgm:spPr/>
      <dgm:t>
        <a:bodyPr/>
        <a:lstStyle/>
        <a:p>
          <a:pPr latinLnBrk="1"/>
          <a:endParaRPr lang="ko-KR" altLang="en-US"/>
        </a:p>
      </dgm:t>
    </dgm:pt>
    <dgm:pt modelId="{2419D46D-8BAC-4DC9-900A-5AEB28F23A4B}">
      <dgm:prSet phldrT="[텍스트]" custT="1"/>
      <dgm:spPr>
        <a:scene3d>
          <a:camera prst="orthographicFront"/>
          <a:lightRig rig="threePt" dir="t"/>
        </a:scene3d>
        <a:sp3d>
          <a:bevelT w="139700" prst="cross"/>
        </a:sp3d>
      </dgm:spPr>
      <dgm:t>
        <a:bodyPr/>
        <a:lstStyle/>
        <a:p>
          <a:pPr latinLnBrk="1"/>
          <a:r>
            <a:rPr lang="ko-KR" altLang="en-US" sz="1000" dirty="0"/>
            <a:t>중국 정부기관 ㈜</a:t>
          </a:r>
          <a:r>
            <a:rPr lang="ko-KR" altLang="en-US" sz="1000" dirty="0" err="1"/>
            <a:t>흠금정과</a:t>
          </a:r>
          <a:r>
            <a:rPr lang="ko-KR" altLang="en-US" sz="1000" dirty="0"/>
            <a:t> 협약을 맺었으며 </a:t>
          </a:r>
          <a:r>
            <a:rPr lang="ko-KR" altLang="en-US" sz="1000" dirty="0" err="1"/>
            <a:t>하북성내</a:t>
          </a:r>
          <a:r>
            <a:rPr lang="ko-KR" altLang="en-US" sz="1000" dirty="0"/>
            <a:t> 베이징에 전시장을 마련하여 사업 진행중임</a:t>
          </a:r>
          <a:r>
            <a:rPr lang="en-US" altLang="ko-KR" sz="1000" dirty="0"/>
            <a:t>. </a:t>
          </a:r>
          <a:endParaRPr lang="ko-KR" altLang="en-US" sz="1000" dirty="0"/>
        </a:p>
      </dgm:t>
    </dgm:pt>
    <dgm:pt modelId="{C6A736E1-8670-49CA-96CB-CF238CC5ED49}" type="parTrans" cxnId="{B86BE263-4BA4-4866-957D-7FF23C92FAEB}">
      <dgm:prSet/>
      <dgm:spPr/>
      <dgm:t>
        <a:bodyPr/>
        <a:lstStyle/>
        <a:p>
          <a:pPr latinLnBrk="1"/>
          <a:endParaRPr lang="ko-KR" altLang="en-US"/>
        </a:p>
      </dgm:t>
    </dgm:pt>
    <dgm:pt modelId="{65E15631-162D-4DFC-8485-58193ABB7396}" type="sibTrans" cxnId="{B86BE263-4BA4-4866-957D-7FF23C92FAEB}">
      <dgm:prSet/>
      <dgm:spPr/>
      <dgm:t>
        <a:bodyPr/>
        <a:lstStyle/>
        <a:p>
          <a:pPr latinLnBrk="1"/>
          <a:endParaRPr lang="ko-KR" altLang="en-US"/>
        </a:p>
      </dgm:t>
    </dgm:pt>
    <dgm:pt modelId="{08E0AB28-953B-4708-804F-F434082E7A1D}">
      <dgm:prSet phldrT="[텍스트]" custT="1"/>
      <dgm:spPr>
        <a:scene3d>
          <a:camera prst="orthographicFront"/>
          <a:lightRig rig="threePt" dir="t"/>
        </a:scene3d>
        <a:sp3d>
          <a:bevelT w="139700" prst="cross"/>
        </a:sp3d>
      </dgm:spPr>
      <dgm:t>
        <a:bodyPr/>
        <a:lstStyle/>
        <a:p>
          <a:pPr latinLnBrk="1"/>
          <a:endParaRPr lang="ko-KR" altLang="en-US" sz="1000" dirty="0"/>
        </a:p>
      </dgm:t>
    </dgm:pt>
    <dgm:pt modelId="{54744BCB-03CA-429A-AF3C-C54CAC8203A9}" type="parTrans" cxnId="{03768AD6-9394-450C-B6D9-64ECF5680405}">
      <dgm:prSet/>
      <dgm:spPr/>
      <dgm:t>
        <a:bodyPr/>
        <a:lstStyle/>
        <a:p>
          <a:pPr latinLnBrk="1"/>
          <a:endParaRPr lang="ko-KR" altLang="en-US"/>
        </a:p>
      </dgm:t>
    </dgm:pt>
    <dgm:pt modelId="{24CBC295-B024-4BD6-AF5F-A9AA18BB5D1E}" type="sibTrans" cxnId="{03768AD6-9394-450C-B6D9-64ECF5680405}">
      <dgm:prSet/>
      <dgm:spPr/>
      <dgm:t>
        <a:bodyPr/>
        <a:lstStyle/>
        <a:p>
          <a:pPr latinLnBrk="1"/>
          <a:endParaRPr lang="ko-KR" altLang="en-US"/>
        </a:p>
      </dgm:t>
    </dgm:pt>
    <dgm:pt modelId="{129E2E4F-B6BB-4963-B79A-0799E6D3683A}" type="pres">
      <dgm:prSet presAssocID="{35D47253-642B-40B5-BAF4-E78D4357663E}" presName="Name0" presStyleCnt="0">
        <dgm:presLayoutVars>
          <dgm:dir/>
          <dgm:animLvl val="lvl"/>
          <dgm:resizeHandles val="exact"/>
        </dgm:presLayoutVars>
      </dgm:prSet>
      <dgm:spPr/>
    </dgm:pt>
    <dgm:pt modelId="{41D15A8C-407F-4FB1-A618-1D63C0067CF8}" type="pres">
      <dgm:prSet presAssocID="{B43F6EAC-D62A-4532-8122-9C4796664935}" presName="composite" presStyleCnt="0"/>
      <dgm:spPr/>
    </dgm:pt>
    <dgm:pt modelId="{C78C7718-732F-42CF-B10A-9F746C0A0EE7}" type="pres">
      <dgm:prSet presAssocID="{B43F6EAC-D62A-4532-8122-9C4796664935}" presName="parTx" presStyleLbl="alignNode1" presStyleIdx="0" presStyleCnt="3">
        <dgm:presLayoutVars>
          <dgm:chMax val="0"/>
          <dgm:chPref val="0"/>
          <dgm:bulletEnabled val="1"/>
        </dgm:presLayoutVars>
      </dgm:prSet>
      <dgm:spPr/>
    </dgm:pt>
    <dgm:pt modelId="{41F08952-0E82-41C4-A009-2C41E116FCF1}" type="pres">
      <dgm:prSet presAssocID="{B43F6EAC-D62A-4532-8122-9C4796664935}" presName="desTx" presStyleLbl="alignAccFollowNode1" presStyleIdx="0" presStyleCnt="3">
        <dgm:presLayoutVars>
          <dgm:bulletEnabled val="1"/>
        </dgm:presLayoutVars>
      </dgm:prSet>
      <dgm:spPr/>
    </dgm:pt>
    <dgm:pt modelId="{0436FD82-AD8D-4667-80E5-ED3FA4680491}" type="pres">
      <dgm:prSet presAssocID="{AD2E8A61-2B54-4308-BC54-EFC18707D532}" presName="space" presStyleCnt="0"/>
      <dgm:spPr/>
    </dgm:pt>
    <dgm:pt modelId="{3C935D7A-3689-43CD-B5EB-1698F2EAE332}" type="pres">
      <dgm:prSet presAssocID="{BE63447B-609B-411E-8655-F80712E24A33}" presName="composite" presStyleCnt="0"/>
      <dgm:spPr/>
    </dgm:pt>
    <dgm:pt modelId="{7B0BE646-0E64-4DB0-8157-633643521B33}" type="pres">
      <dgm:prSet presAssocID="{BE63447B-609B-411E-8655-F80712E24A33}" presName="parTx" presStyleLbl="alignNode1" presStyleIdx="1" presStyleCnt="3" custScaleX="103469">
        <dgm:presLayoutVars>
          <dgm:chMax val="0"/>
          <dgm:chPref val="0"/>
          <dgm:bulletEnabled val="1"/>
        </dgm:presLayoutVars>
      </dgm:prSet>
      <dgm:spPr/>
    </dgm:pt>
    <dgm:pt modelId="{AA7D1252-D950-4F20-90C3-BFB1E036B168}" type="pres">
      <dgm:prSet presAssocID="{BE63447B-609B-411E-8655-F80712E24A33}" presName="desTx" presStyleLbl="alignAccFollowNode1" presStyleIdx="1" presStyleCnt="3" custScaleX="103510">
        <dgm:presLayoutVars>
          <dgm:bulletEnabled val="1"/>
        </dgm:presLayoutVars>
      </dgm:prSet>
      <dgm:spPr/>
    </dgm:pt>
    <dgm:pt modelId="{CD6A6EF5-D63C-48DD-865E-BB5799088E0C}" type="pres">
      <dgm:prSet presAssocID="{A494FAB8-DE58-42D5-ACAE-95A6C10545DB}" presName="space" presStyleCnt="0"/>
      <dgm:spPr/>
    </dgm:pt>
    <dgm:pt modelId="{842A3DF9-31C7-400B-B9DA-AC5BCA238407}" type="pres">
      <dgm:prSet presAssocID="{7C0137BD-0BD9-43C5-8335-E0BF3F2933C0}" presName="composite" presStyleCnt="0"/>
      <dgm:spPr/>
    </dgm:pt>
    <dgm:pt modelId="{3D14CB65-F1C6-4891-98C2-77DD8912C2D8}" type="pres">
      <dgm:prSet presAssocID="{7C0137BD-0BD9-43C5-8335-E0BF3F2933C0}" presName="parTx" presStyleLbl="alignNode1" presStyleIdx="2" presStyleCnt="3" custScaleX="106444">
        <dgm:presLayoutVars>
          <dgm:chMax val="0"/>
          <dgm:chPref val="0"/>
          <dgm:bulletEnabled val="1"/>
        </dgm:presLayoutVars>
      </dgm:prSet>
      <dgm:spPr/>
    </dgm:pt>
    <dgm:pt modelId="{4DA7FCF9-5D35-4387-AD1F-D4080D7D63F3}" type="pres">
      <dgm:prSet presAssocID="{7C0137BD-0BD9-43C5-8335-E0BF3F2933C0}" presName="desTx" presStyleLbl="alignAccFollowNode1" presStyleIdx="2" presStyleCnt="3" custScaleX="106167">
        <dgm:presLayoutVars>
          <dgm:bulletEnabled val="1"/>
        </dgm:presLayoutVars>
      </dgm:prSet>
      <dgm:spPr/>
    </dgm:pt>
  </dgm:ptLst>
  <dgm:cxnLst>
    <dgm:cxn modelId="{540FC701-EBB1-433D-BFAC-D3C572925AC5}" srcId="{B43F6EAC-D62A-4532-8122-9C4796664935}" destId="{C10D751C-6B20-4EE2-9306-8F3D8B849492}" srcOrd="2" destOrd="0" parTransId="{ACBDF677-9B8F-48F8-8B46-9F42DDE7988B}" sibTransId="{47D7E622-3068-4243-9AB0-784A95B6A0F7}"/>
    <dgm:cxn modelId="{A05DB603-6D7F-4878-BF7F-B408E987353B}" srcId="{BE63447B-609B-411E-8655-F80712E24A33}" destId="{E56FE037-B906-4493-8FC5-A3064CA7F862}" srcOrd="2" destOrd="0" parTransId="{EA4B02B6-4086-4005-90F8-E7FC1D0B0E31}" sibTransId="{37965A5E-73D3-4C24-9BBA-7610F3AC1FB4}"/>
    <dgm:cxn modelId="{9F0D3209-25DF-4F0A-8D93-A6302CE50AF1}" type="presOf" srcId="{A4DFC2F9-81FB-40CF-A44C-CEFF94A74D60}" destId="{AA7D1252-D950-4F20-90C3-BFB1E036B168}" srcOrd="0" destOrd="0" presId="urn:microsoft.com/office/officeart/2005/8/layout/hList1"/>
    <dgm:cxn modelId="{5871A90B-50F9-4D7A-B77E-B5DDAD42ACD1}" srcId="{35D47253-642B-40B5-BAF4-E78D4357663E}" destId="{B43F6EAC-D62A-4532-8122-9C4796664935}" srcOrd="0" destOrd="0" parTransId="{1EF5DD2F-C039-4D07-9C71-EB2EA7862412}" sibTransId="{AD2E8A61-2B54-4308-BC54-EFC18707D532}"/>
    <dgm:cxn modelId="{2A4D7B18-D760-474C-BFBA-FC2C092D7471}" srcId="{35D47253-642B-40B5-BAF4-E78D4357663E}" destId="{BE63447B-609B-411E-8655-F80712E24A33}" srcOrd="1" destOrd="0" parTransId="{2254F386-FD07-4744-9C0D-B9C70526B27D}" sibTransId="{A494FAB8-DE58-42D5-ACAE-95A6C10545DB}"/>
    <dgm:cxn modelId="{680F6A1C-AF96-4845-8203-E2105DF84E00}" type="presOf" srcId="{E56FE037-B906-4493-8FC5-A3064CA7F862}" destId="{AA7D1252-D950-4F20-90C3-BFB1E036B168}" srcOrd="0" destOrd="2" presId="urn:microsoft.com/office/officeart/2005/8/layout/hList1"/>
    <dgm:cxn modelId="{DF19F41C-8290-4E2F-96B4-4927F9842CED}" srcId="{BE63447B-609B-411E-8655-F80712E24A33}" destId="{A4DFC2F9-81FB-40CF-A44C-CEFF94A74D60}" srcOrd="0" destOrd="0" parTransId="{DFDA3ECB-4BE3-4838-8E94-A52C22C05E5D}" sibTransId="{F8AD6399-BF0C-4EF7-9B98-69545AE18E16}"/>
    <dgm:cxn modelId="{208DE32D-AB46-4945-A31C-29E1DB30F892}" type="presOf" srcId="{7C0137BD-0BD9-43C5-8335-E0BF3F2933C0}" destId="{3D14CB65-F1C6-4891-98C2-77DD8912C2D8}" srcOrd="0" destOrd="0" presId="urn:microsoft.com/office/officeart/2005/8/layout/hList1"/>
    <dgm:cxn modelId="{36632C39-200E-4BD4-A8BB-9C07E9CC58D5}" type="presOf" srcId="{2419D46D-8BAC-4DC9-900A-5AEB28F23A4B}" destId="{4DA7FCF9-5D35-4387-AD1F-D4080D7D63F3}" srcOrd="0" destOrd="2" presId="urn:microsoft.com/office/officeart/2005/8/layout/hList1"/>
    <dgm:cxn modelId="{E4509B3B-0C63-4F18-8D1C-0728B269E575}" srcId="{B43F6EAC-D62A-4532-8122-9C4796664935}" destId="{9BFCD4C4-07F2-49DA-B287-EF3039DCC11F}" srcOrd="0" destOrd="0" parTransId="{3B324FC2-6BC0-4140-81F0-6F2503A78ADC}" sibTransId="{CC29824B-8C2E-472D-BC8F-2AF0008A9CDF}"/>
    <dgm:cxn modelId="{C23F245E-3612-4D6E-8BB1-2E244BD8F045}" type="presOf" srcId="{D53166BD-EF13-45E7-B7C8-5D6F2042CBA4}" destId="{4DA7FCF9-5D35-4387-AD1F-D4080D7D63F3}" srcOrd="0" destOrd="3" presId="urn:microsoft.com/office/officeart/2005/8/layout/hList1"/>
    <dgm:cxn modelId="{22690C62-FD16-4B1A-9400-075EE0876734}" type="presOf" srcId="{33C9983B-63EB-4ADF-800C-6A8421426419}" destId="{41F08952-0E82-41C4-A009-2C41E116FCF1}" srcOrd="0" destOrd="1" presId="urn:microsoft.com/office/officeart/2005/8/layout/hList1"/>
    <dgm:cxn modelId="{B86BE263-4BA4-4866-957D-7FF23C92FAEB}" srcId="{7C0137BD-0BD9-43C5-8335-E0BF3F2933C0}" destId="{2419D46D-8BAC-4DC9-900A-5AEB28F23A4B}" srcOrd="2" destOrd="0" parTransId="{C6A736E1-8670-49CA-96CB-CF238CC5ED49}" sibTransId="{65E15631-162D-4DFC-8485-58193ABB7396}"/>
    <dgm:cxn modelId="{4D09284C-4CA0-46C9-A249-B557FB9A0ED7}" type="presOf" srcId="{BE63447B-609B-411E-8655-F80712E24A33}" destId="{7B0BE646-0E64-4DB0-8157-633643521B33}" srcOrd="0" destOrd="0" presId="urn:microsoft.com/office/officeart/2005/8/layout/hList1"/>
    <dgm:cxn modelId="{78E0BA6F-A147-46E3-B342-03AD6656E0DB}" type="presOf" srcId="{08E0AB28-953B-4708-804F-F434082E7A1D}" destId="{4DA7FCF9-5D35-4387-AD1F-D4080D7D63F3}" srcOrd="0" destOrd="1" presId="urn:microsoft.com/office/officeart/2005/8/layout/hList1"/>
    <dgm:cxn modelId="{AB766C71-D939-425C-917F-B1C4F7D7B1B7}" srcId="{B43F6EAC-D62A-4532-8122-9C4796664935}" destId="{44500D4C-B042-44FA-83FA-6D3110716A60}" srcOrd="4" destOrd="0" parTransId="{28756878-60D5-445E-B7DB-3CB4B78D4395}" sibTransId="{3DEBF435-E479-4927-9451-5DB1CA3BAF69}"/>
    <dgm:cxn modelId="{82940972-4B59-471F-BD3C-6E2C5D712452}" srcId="{7C0137BD-0BD9-43C5-8335-E0BF3F2933C0}" destId="{D53166BD-EF13-45E7-B7C8-5D6F2042CBA4}" srcOrd="3" destOrd="0" parTransId="{57FB241E-2B39-4C34-8B22-B8C629A1C614}" sibTransId="{770580D0-3C39-4E39-A2CC-F5AAA721E2C0}"/>
    <dgm:cxn modelId="{F5485E72-8393-456A-8A60-639675458CAD}" type="presOf" srcId="{35D47253-642B-40B5-BAF4-E78D4357663E}" destId="{129E2E4F-B6BB-4963-B79A-0799E6D3683A}" srcOrd="0" destOrd="0" presId="urn:microsoft.com/office/officeart/2005/8/layout/hList1"/>
    <dgm:cxn modelId="{E4947D76-4256-409F-9B20-372C683A875A}" type="presOf" srcId="{9BFCD4C4-07F2-49DA-B287-EF3039DCC11F}" destId="{41F08952-0E82-41C4-A009-2C41E116FCF1}" srcOrd="0" destOrd="0" presId="urn:microsoft.com/office/officeart/2005/8/layout/hList1"/>
    <dgm:cxn modelId="{15D4FE57-FA66-47BF-990D-54029DAA5078}" srcId="{7C0137BD-0BD9-43C5-8335-E0BF3F2933C0}" destId="{42943C37-0690-4358-80CC-9DF135A56D9E}" srcOrd="4" destOrd="0" parTransId="{6D750534-03D5-4C2F-A6B2-3AC9F976B4CC}" sibTransId="{F439A8B8-59B1-476B-9CCB-5116FA9C9CF7}"/>
    <dgm:cxn modelId="{8DD67D79-1928-49A9-8FC9-6A1F61B9A348}" type="presOf" srcId="{46BA3BDD-B009-4DE8-B9F3-DE10ADD362A4}" destId="{41F08952-0E82-41C4-A009-2C41E116FCF1}" srcOrd="0" destOrd="3" presId="urn:microsoft.com/office/officeart/2005/8/layout/hList1"/>
    <dgm:cxn modelId="{F3D38385-F2C0-4734-B586-BDE9F10107D3}" type="presOf" srcId="{0DEC1C63-D9AA-4D09-9D9F-BA00F73F98F4}" destId="{4DA7FCF9-5D35-4387-AD1F-D4080D7D63F3}" srcOrd="0" destOrd="0" presId="urn:microsoft.com/office/officeart/2005/8/layout/hList1"/>
    <dgm:cxn modelId="{19ADE387-0605-4D57-A9FF-5E9A6A67B803}" type="presOf" srcId="{B43F6EAC-D62A-4532-8122-9C4796664935}" destId="{C78C7718-732F-42CF-B10A-9F746C0A0EE7}" srcOrd="0" destOrd="0" presId="urn:microsoft.com/office/officeart/2005/8/layout/hList1"/>
    <dgm:cxn modelId="{BCFFF687-9242-4D97-A046-0BF4D076ED56}" srcId="{7C0137BD-0BD9-43C5-8335-E0BF3F2933C0}" destId="{0DEC1C63-D9AA-4D09-9D9F-BA00F73F98F4}" srcOrd="0" destOrd="0" parTransId="{2EB5861C-33C6-4196-9E08-0A8459BA56C1}" sibTransId="{71A50C3D-751D-4DFF-AC17-000636EA6723}"/>
    <dgm:cxn modelId="{A7AEFF92-1D0C-491C-9EA3-FB7E37AC2696}" srcId="{BE63447B-609B-411E-8655-F80712E24A33}" destId="{D313B583-4B4D-4D0C-890D-629B314839E5}" srcOrd="1" destOrd="0" parTransId="{2C7E71F7-63E0-45BB-98CC-0F83E18B4696}" sibTransId="{B2996D8B-0872-4E6B-A065-69E261087490}"/>
    <dgm:cxn modelId="{977195A0-F004-464A-95AE-46DAEB9AB01C}" type="presOf" srcId="{D313B583-4B4D-4D0C-890D-629B314839E5}" destId="{AA7D1252-D950-4F20-90C3-BFB1E036B168}" srcOrd="0" destOrd="1" presId="urn:microsoft.com/office/officeart/2005/8/layout/hList1"/>
    <dgm:cxn modelId="{AAC5EFCC-B275-4E60-AC48-F5F2DD0371AB}" srcId="{B43F6EAC-D62A-4532-8122-9C4796664935}" destId="{33C9983B-63EB-4ADF-800C-6A8421426419}" srcOrd="1" destOrd="0" parTransId="{861160AF-14DE-4ED7-A28D-E3E5A7736C1D}" sibTransId="{AC19E3A6-5AEE-4E3E-9C47-5062E5ECD692}"/>
    <dgm:cxn modelId="{4BEF0ACE-8405-4222-AA8E-2E2E3F968532}" type="presOf" srcId="{C10D751C-6B20-4EE2-9306-8F3D8B849492}" destId="{41F08952-0E82-41C4-A009-2C41E116FCF1}" srcOrd="0" destOrd="2" presId="urn:microsoft.com/office/officeart/2005/8/layout/hList1"/>
    <dgm:cxn modelId="{7C5454D5-BCAE-4A44-A1C4-1ECA63E037E2}" type="presOf" srcId="{42943C37-0690-4358-80CC-9DF135A56D9E}" destId="{4DA7FCF9-5D35-4387-AD1F-D4080D7D63F3}" srcOrd="0" destOrd="4" presId="urn:microsoft.com/office/officeart/2005/8/layout/hList1"/>
    <dgm:cxn modelId="{03768AD6-9394-450C-B6D9-64ECF5680405}" srcId="{7C0137BD-0BD9-43C5-8335-E0BF3F2933C0}" destId="{08E0AB28-953B-4708-804F-F434082E7A1D}" srcOrd="1" destOrd="0" parTransId="{54744BCB-03CA-429A-AF3C-C54CAC8203A9}" sibTransId="{24CBC295-B024-4BD6-AF5F-A9AA18BB5D1E}"/>
    <dgm:cxn modelId="{4F8588E0-7E81-44E5-86DD-5062CF7EFE19}" srcId="{35D47253-642B-40B5-BAF4-E78D4357663E}" destId="{7C0137BD-0BD9-43C5-8335-E0BF3F2933C0}" srcOrd="2" destOrd="0" parTransId="{A72FBB2C-C380-4085-BAF8-A379A593E2A9}" sibTransId="{3505DE1F-9A9A-48C0-B0D0-D5A356DE350C}"/>
    <dgm:cxn modelId="{BD1852E4-0CB8-408D-9F57-0AEEFD5D5D01}" type="presOf" srcId="{44500D4C-B042-44FA-83FA-6D3110716A60}" destId="{41F08952-0E82-41C4-A009-2C41E116FCF1}" srcOrd="0" destOrd="4" presId="urn:microsoft.com/office/officeart/2005/8/layout/hList1"/>
    <dgm:cxn modelId="{DBF919EB-BF24-4BA0-95C5-8A23FC9A4754}" srcId="{B43F6EAC-D62A-4532-8122-9C4796664935}" destId="{46BA3BDD-B009-4DE8-B9F3-DE10ADD362A4}" srcOrd="3" destOrd="0" parTransId="{1306D918-5856-4AF5-B12D-0DB7E2A4FE8E}" sibTransId="{CF318AD8-08DF-44EB-90D5-4095F3A21EF2}"/>
    <dgm:cxn modelId="{548C7A4B-6594-4D1D-A42C-219F3C406964}" type="presParOf" srcId="{129E2E4F-B6BB-4963-B79A-0799E6D3683A}" destId="{41D15A8C-407F-4FB1-A618-1D63C0067CF8}" srcOrd="0" destOrd="0" presId="urn:microsoft.com/office/officeart/2005/8/layout/hList1"/>
    <dgm:cxn modelId="{A42AB0B4-22D8-4F82-8B18-F23F143B40F5}" type="presParOf" srcId="{41D15A8C-407F-4FB1-A618-1D63C0067CF8}" destId="{C78C7718-732F-42CF-B10A-9F746C0A0EE7}" srcOrd="0" destOrd="0" presId="urn:microsoft.com/office/officeart/2005/8/layout/hList1"/>
    <dgm:cxn modelId="{4CE44674-E975-45BF-81CB-2479840D20F2}" type="presParOf" srcId="{41D15A8C-407F-4FB1-A618-1D63C0067CF8}" destId="{41F08952-0E82-41C4-A009-2C41E116FCF1}" srcOrd="1" destOrd="0" presId="urn:microsoft.com/office/officeart/2005/8/layout/hList1"/>
    <dgm:cxn modelId="{3CD43B8C-C60F-464D-BFDB-E303900DE080}" type="presParOf" srcId="{129E2E4F-B6BB-4963-B79A-0799E6D3683A}" destId="{0436FD82-AD8D-4667-80E5-ED3FA4680491}" srcOrd="1" destOrd="0" presId="urn:microsoft.com/office/officeart/2005/8/layout/hList1"/>
    <dgm:cxn modelId="{69E3D175-3D3F-449D-A9C2-4308BE45B251}" type="presParOf" srcId="{129E2E4F-B6BB-4963-B79A-0799E6D3683A}" destId="{3C935D7A-3689-43CD-B5EB-1698F2EAE332}" srcOrd="2" destOrd="0" presId="urn:microsoft.com/office/officeart/2005/8/layout/hList1"/>
    <dgm:cxn modelId="{D62455A0-B566-49FD-8ECA-66DD624E459F}" type="presParOf" srcId="{3C935D7A-3689-43CD-B5EB-1698F2EAE332}" destId="{7B0BE646-0E64-4DB0-8157-633643521B33}" srcOrd="0" destOrd="0" presId="urn:microsoft.com/office/officeart/2005/8/layout/hList1"/>
    <dgm:cxn modelId="{4B83B9A3-5E02-43A3-8DB3-57E4874AE135}" type="presParOf" srcId="{3C935D7A-3689-43CD-B5EB-1698F2EAE332}" destId="{AA7D1252-D950-4F20-90C3-BFB1E036B168}" srcOrd="1" destOrd="0" presId="urn:microsoft.com/office/officeart/2005/8/layout/hList1"/>
    <dgm:cxn modelId="{4A71CFF4-D5ED-4364-A339-7B1A5A439019}" type="presParOf" srcId="{129E2E4F-B6BB-4963-B79A-0799E6D3683A}" destId="{CD6A6EF5-D63C-48DD-865E-BB5799088E0C}" srcOrd="3" destOrd="0" presId="urn:microsoft.com/office/officeart/2005/8/layout/hList1"/>
    <dgm:cxn modelId="{4295FF3A-94C6-4AF2-BD92-ADE4E1E982AE}" type="presParOf" srcId="{129E2E4F-B6BB-4963-B79A-0799E6D3683A}" destId="{842A3DF9-31C7-400B-B9DA-AC5BCA238407}" srcOrd="4" destOrd="0" presId="urn:microsoft.com/office/officeart/2005/8/layout/hList1"/>
    <dgm:cxn modelId="{55808091-B920-456E-B460-4372292D6A3D}" type="presParOf" srcId="{842A3DF9-31C7-400B-B9DA-AC5BCA238407}" destId="{3D14CB65-F1C6-4891-98C2-77DD8912C2D8}" srcOrd="0" destOrd="0" presId="urn:microsoft.com/office/officeart/2005/8/layout/hList1"/>
    <dgm:cxn modelId="{384102A8-9E0D-410E-AD6F-2D605FC307B1}" type="presParOf" srcId="{842A3DF9-31C7-400B-B9DA-AC5BCA238407}" destId="{4DA7FCF9-5D35-4387-AD1F-D4080D7D63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B6E03-3E00-4882-A20B-5184EF7E6A1C}">
      <dsp:nvSpPr>
        <dsp:cNvPr id="0" name=""/>
        <dsp:cNvSpPr/>
      </dsp:nvSpPr>
      <dsp:spPr>
        <a:xfrm>
          <a:off x="0" y="103500"/>
          <a:ext cx="6264695" cy="882766"/>
        </a:xfrm>
        <a:prstGeom prst="roundRect">
          <a:avLst>
            <a:gd name="adj" fmla="val 10000"/>
          </a:avLst>
        </a:prstGeom>
        <a:solidFill>
          <a:srgbClr val="00B05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44500" latinLnBrk="1">
            <a:lnSpc>
              <a:spcPct val="90000"/>
            </a:lnSpc>
            <a:spcBef>
              <a:spcPct val="0"/>
            </a:spcBef>
            <a:spcAft>
              <a:spcPct val="35000"/>
            </a:spcAft>
            <a:buNone/>
          </a:pPr>
          <a:r>
            <a:rPr lang="ko-KR" altLang="en-US" sz="1200" kern="1200" dirty="0"/>
            <a:t>  </a:t>
          </a:r>
          <a:r>
            <a:rPr lang="ko-KR" altLang="en-US" sz="1200" b="1" kern="1200" dirty="0">
              <a:solidFill>
                <a:schemeClr val="tx1"/>
              </a:solidFill>
              <a:effectLst>
                <a:outerShdw blurRad="38100" dist="38100" dir="2700000" algn="tl">
                  <a:srgbClr val="000000">
                    <a:alpha val="43137"/>
                  </a:srgbClr>
                </a:outerShdw>
              </a:effectLst>
            </a:rPr>
            <a:t>행정 </a:t>
          </a:r>
          <a:r>
            <a:rPr lang="ko-KR" altLang="en-US" sz="1200" b="1" kern="1200" dirty="0" err="1">
              <a:solidFill>
                <a:schemeClr val="tx1"/>
              </a:solidFill>
              <a:effectLst>
                <a:outerShdw blurRad="38100" dist="38100" dir="2700000" algn="tl">
                  <a:srgbClr val="000000">
                    <a:alpha val="43137"/>
                  </a:srgbClr>
                </a:outerShdw>
              </a:effectLst>
            </a:rPr>
            <a:t>안전부</a:t>
          </a:r>
          <a:r>
            <a:rPr lang="ko-KR" altLang="en-US" sz="1200" b="1" kern="1200" dirty="0">
              <a:solidFill>
                <a:schemeClr val="tx1"/>
              </a:solidFill>
              <a:effectLst>
                <a:outerShdw blurRad="38100" dist="38100" dir="2700000" algn="tl">
                  <a:srgbClr val="000000">
                    <a:alpha val="43137"/>
                  </a:srgbClr>
                </a:outerShdw>
              </a:effectLst>
            </a:rPr>
            <a:t> 제정한 </a:t>
          </a:r>
          <a:r>
            <a:rPr lang="ko-KR" altLang="en-US" sz="1200" b="1" kern="1200" dirty="0">
              <a:solidFill>
                <a:schemeClr val="bg1"/>
              </a:solidFill>
              <a:effectLst>
                <a:outerShdw blurRad="38100" dist="38100" dir="2700000" algn="tl">
                  <a:srgbClr val="000000">
                    <a:alpha val="43137"/>
                  </a:srgbClr>
                </a:outerShdw>
              </a:effectLst>
            </a:rPr>
            <a:t>법률의 효용성 </a:t>
          </a:r>
          <a:r>
            <a:rPr lang="ko-KR" altLang="en-US" sz="1200" b="1" kern="1200" dirty="0">
              <a:solidFill>
                <a:schemeClr val="tx1"/>
              </a:solidFill>
              <a:effectLst>
                <a:outerShdw blurRad="38100" dist="38100" dir="2700000" algn="tl">
                  <a:srgbClr val="000000">
                    <a:alpha val="43137"/>
                  </a:srgbClr>
                </a:outerShdw>
              </a:effectLst>
            </a:rPr>
            <a:t>실현 가능</a:t>
          </a:r>
        </a:p>
        <a:p>
          <a:pPr marL="0" marR="0" lvl="1" indent="0" algn="l" defTabSz="914400" eaLnBrk="1" fontAlgn="auto" latinLnBrk="1" hangingPunct="1">
            <a:lnSpc>
              <a:spcPct val="100000"/>
            </a:lnSpc>
            <a:spcBef>
              <a:spcPct val="0"/>
            </a:spcBef>
            <a:spcAft>
              <a:spcPts val="0"/>
            </a:spcAft>
            <a:buClrTx/>
            <a:buSzTx/>
            <a:buFontTx/>
            <a:buNone/>
            <a:tabLst/>
            <a:defRPr/>
          </a:pPr>
          <a:r>
            <a:rPr lang="ko-KR" altLang="en-US" sz="900" kern="1200" dirty="0">
              <a:solidFill>
                <a:schemeClr val="tx1"/>
              </a:solidFill>
            </a:rPr>
            <a:t>  </a:t>
          </a:r>
          <a:r>
            <a:rPr lang="ko-KR" altLang="en-US" sz="1050" kern="1200" dirty="0">
              <a:solidFill>
                <a:schemeClr val="tx1"/>
              </a:solidFill>
            </a:rPr>
            <a:t>법은 있지만 본사기술과 같은 제품이 없어 제도권 안에서의 법의 실효성 문제</a:t>
          </a:r>
          <a:r>
            <a:rPr lang="en-US" altLang="ko-KR" sz="1050" kern="1200" dirty="0">
              <a:solidFill>
                <a:schemeClr val="tx1"/>
              </a:solidFill>
            </a:rPr>
            <a:t>.</a:t>
          </a:r>
          <a:endParaRPr lang="ko-KR" altLang="en-US" sz="1050" kern="1200" dirty="0">
            <a:solidFill>
              <a:schemeClr val="tx1"/>
            </a:solidFill>
          </a:endParaRPr>
        </a:p>
      </dsp:txBody>
      <dsp:txXfrm>
        <a:off x="1389160" y="103500"/>
        <a:ext cx="4875535" cy="882766"/>
      </dsp:txXfrm>
    </dsp:sp>
    <dsp:sp modelId="{61E7516C-EDD6-4FC5-B5EB-DC12F059198D}">
      <dsp:nvSpPr>
        <dsp:cNvPr id="0" name=""/>
        <dsp:cNvSpPr/>
      </dsp:nvSpPr>
      <dsp:spPr>
        <a:xfrm>
          <a:off x="136220" y="0"/>
          <a:ext cx="1252939" cy="10897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326AA-FEDA-4904-AAE3-5D7C18973F17}">
      <dsp:nvSpPr>
        <dsp:cNvPr id="0" name=""/>
        <dsp:cNvSpPr/>
      </dsp:nvSpPr>
      <dsp:spPr>
        <a:xfrm>
          <a:off x="0" y="1317883"/>
          <a:ext cx="6264695" cy="905978"/>
        </a:xfrm>
        <a:prstGeom prst="roundRect">
          <a:avLst>
            <a:gd name="adj" fmla="val 10000"/>
          </a:avLst>
        </a:prstGeom>
        <a:solidFill>
          <a:srgbClr val="00B05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533400" latinLnBrk="1">
            <a:lnSpc>
              <a:spcPct val="90000"/>
            </a:lnSpc>
            <a:spcBef>
              <a:spcPct val="0"/>
            </a:spcBef>
            <a:spcAft>
              <a:spcPct val="35000"/>
            </a:spcAft>
            <a:buNone/>
          </a:pPr>
          <a:r>
            <a:rPr lang="ko-KR" altLang="en-US" sz="1200" kern="1200" dirty="0"/>
            <a:t>  </a:t>
          </a:r>
          <a:r>
            <a:rPr lang="en-US" altLang="ko-KR" sz="1200" kern="1200" dirty="0"/>
            <a:t>“</a:t>
          </a:r>
          <a:r>
            <a:rPr lang="ko-KR" altLang="en-US" sz="1200" b="1" kern="1200" dirty="0">
              <a:effectLst>
                <a:outerShdw blurRad="38100" dist="38100" dir="2700000" algn="tl">
                  <a:srgbClr val="000000">
                    <a:alpha val="43137"/>
                  </a:srgbClr>
                </a:outerShdw>
              </a:effectLst>
            </a:rPr>
            <a:t>승강기 와이어로프 장력 자동 균등화 장치</a:t>
          </a:r>
          <a:r>
            <a:rPr lang="en-US" altLang="ko-KR" sz="1200" b="1" kern="1200" dirty="0">
              <a:effectLst>
                <a:outerShdw blurRad="38100" dist="38100" dir="2700000" algn="tl">
                  <a:srgbClr val="000000">
                    <a:alpha val="43137"/>
                  </a:srgbClr>
                </a:outerShdw>
              </a:effectLst>
            </a:rPr>
            <a:t>”</a:t>
          </a:r>
          <a:r>
            <a:rPr lang="ko-KR" altLang="en-US" sz="1200" b="1" kern="1200" dirty="0">
              <a:effectLst>
                <a:outerShdw blurRad="38100" dist="38100" dir="2700000" algn="tl">
                  <a:srgbClr val="000000">
                    <a:alpha val="43137"/>
                  </a:srgbClr>
                </a:outerShdw>
              </a:effectLst>
            </a:rPr>
            <a:t>의 </a:t>
          </a:r>
          <a:r>
            <a:rPr lang="ko-KR" altLang="en-US" sz="1200" b="1" kern="1200" dirty="0">
              <a:solidFill>
                <a:schemeClr val="bg1"/>
              </a:solidFill>
              <a:effectLst>
                <a:outerShdw blurRad="38100" dist="38100" dir="2700000" algn="tl">
                  <a:srgbClr val="000000">
                    <a:alpha val="43137"/>
                  </a:srgbClr>
                </a:outerShdw>
              </a:effectLst>
            </a:rPr>
            <a:t>표준화</a:t>
          </a:r>
        </a:p>
        <a:p>
          <a:pPr marL="57150" lvl="1" indent="-57150" algn="l" defTabSz="400050" latinLnBrk="1">
            <a:lnSpc>
              <a:spcPct val="90000"/>
            </a:lnSpc>
            <a:spcBef>
              <a:spcPct val="0"/>
            </a:spcBef>
            <a:spcAft>
              <a:spcPct val="15000"/>
            </a:spcAft>
            <a:buChar char="•"/>
          </a:pPr>
          <a:r>
            <a:rPr lang="en-US" altLang="ko-KR" sz="900" kern="1200" dirty="0"/>
            <a:t> </a:t>
          </a:r>
          <a:r>
            <a:rPr lang="ko-KR" altLang="en-US" sz="1050" kern="1200" dirty="0"/>
            <a:t>승강기 안전관리법에 장치의 설치를 의무화 하고 있어나 기준이 없음</a:t>
          </a:r>
          <a:r>
            <a:rPr lang="en-US" altLang="ko-KR" sz="1050" kern="1200" dirty="0"/>
            <a:t>.</a:t>
          </a:r>
          <a:endParaRPr lang="ko-KR" altLang="en-US" sz="1050" kern="1200" dirty="0"/>
        </a:p>
        <a:p>
          <a:pPr marL="57150" lvl="1" indent="-57150" algn="l" defTabSz="466725" latinLnBrk="1">
            <a:lnSpc>
              <a:spcPct val="90000"/>
            </a:lnSpc>
            <a:spcBef>
              <a:spcPct val="0"/>
            </a:spcBef>
            <a:spcAft>
              <a:spcPct val="15000"/>
            </a:spcAft>
            <a:buChar char="•"/>
          </a:pPr>
          <a:r>
            <a:rPr lang="ko-KR" altLang="en-US" sz="1050" kern="1200" dirty="0"/>
            <a:t> 본사의 기술은 장력자동균등화 장치의 법적 기준치 제정하는데 참고 자료</a:t>
          </a:r>
          <a:r>
            <a:rPr lang="en-US" altLang="ko-KR" sz="1050" kern="1200" dirty="0"/>
            <a:t>. </a:t>
          </a:r>
          <a:endParaRPr lang="ko-KR" altLang="en-US" sz="1050" kern="1200" dirty="0"/>
        </a:p>
      </dsp:txBody>
      <dsp:txXfrm>
        <a:off x="1389160" y="1317883"/>
        <a:ext cx="4875535" cy="905978"/>
      </dsp:txXfrm>
    </dsp:sp>
    <dsp:sp modelId="{90164931-DE0F-4955-AB80-916E361B5FF1}">
      <dsp:nvSpPr>
        <dsp:cNvPr id="0" name=""/>
        <dsp:cNvSpPr/>
      </dsp:nvSpPr>
      <dsp:spPr>
        <a:xfrm>
          <a:off x="136220" y="1225988"/>
          <a:ext cx="1252939" cy="108976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7EC99-6F0C-4CD6-9E8C-E8501CC090E0}">
      <dsp:nvSpPr>
        <dsp:cNvPr id="0" name=""/>
        <dsp:cNvSpPr/>
      </dsp:nvSpPr>
      <dsp:spPr>
        <a:xfrm>
          <a:off x="0" y="2451977"/>
          <a:ext cx="6264695" cy="1362209"/>
        </a:xfrm>
        <a:prstGeom prst="roundRect">
          <a:avLst>
            <a:gd name="adj" fmla="val 10000"/>
          </a:avLst>
        </a:prstGeom>
        <a:solidFill>
          <a:srgbClr val="00B05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533400" latinLnBrk="1">
            <a:lnSpc>
              <a:spcPct val="90000"/>
            </a:lnSpc>
            <a:spcBef>
              <a:spcPct val="0"/>
            </a:spcBef>
            <a:spcAft>
              <a:spcPct val="35000"/>
            </a:spcAft>
            <a:buNone/>
          </a:pPr>
          <a:r>
            <a:rPr lang="ko-KR" altLang="en-US" sz="1200" kern="1200" dirty="0"/>
            <a:t>  </a:t>
          </a:r>
          <a:r>
            <a:rPr lang="ko-KR" altLang="en-US" sz="1200" b="1" kern="1200" dirty="0">
              <a:effectLst>
                <a:outerShdw blurRad="38100" dist="38100" dir="2700000" algn="tl">
                  <a:srgbClr val="000000">
                    <a:alpha val="43137"/>
                  </a:srgbClr>
                </a:outerShdw>
              </a:effectLst>
            </a:rPr>
            <a:t>승강기 유지보수 비용절감 및 </a:t>
          </a:r>
          <a:r>
            <a:rPr lang="ko-KR" altLang="en-US" sz="1200" b="1" kern="1200" dirty="0">
              <a:solidFill>
                <a:schemeClr val="bg1"/>
              </a:solidFill>
              <a:effectLst>
                <a:outerShdw blurRad="38100" dist="38100" dir="2700000" algn="tl">
                  <a:srgbClr val="000000">
                    <a:alpha val="43137"/>
                  </a:srgbClr>
                </a:outerShdw>
              </a:effectLst>
            </a:rPr>
            <a:t>수입대체 효과 및 수출</a:t>
          </a:r>
        </a:p>
        <a:p>
          <a:pPr marL="57150" lvl="1" indent="-57150" algn="l" defTabSz="400050" latinLnBrk="1">
            <a:lnSpc>
              <a:spcPct val="90000"/>
            </a:lnSpc>
            <a:spcBef>
              <a:spcPct val="0"/>
            </a:spcBef>
            <a:spcAft>
              <a:spcPct val="15000"/>
            </a:spcAft>
            <a:buChar char="•"/>
          </a:pPr>
          <a:r>
            <a:rPr lang="en-US" altLang="ko-KR" sz="900" kern="1200" dirty="0"/>
            <a:t> </a:t>
          </a:r>
          <a:r>
            <a:rPr lang="ko-KR" altLang="en-US" sz="1050" kern="1200" dirty="0"/>
            <a:t>유지보수업체들이 신규설치제품에 약</a:t>
          </a:r>
          <a:r>
            <a:rPr lang="en-US" altLang="ko-KR" sz="1050" kern="1200" dirty="0"/>
            <a:t>1</a:t>
          </a:r>
          <a:r>
            <a:rPr lang="ko-KR" altLang="en-US" sz="1050" kern="1200" dirty="0" err="1"/>
            <a:t>년동안</a:t>
          </a:r>
          <a:r>
            <a:rPr lang="ko-KR" altLang="en-US" sz="1050" kern="1200" dirty="0"/>
            <a:t> 많은 인력낭비를 막을 수 있음</a:t>
          </a:r>
          <a:r>
            <a:rPr lang="en-US" altLang="ko-KR" sz="1050" kern="1200" dirty="0"/>
            <a:t>.</a:t>
          </a:r>
          <a:endParaRPr lang="ko-KR" altLang="en-US" sz="1050" kern="1200" dirty="0"/>
        </a:p>
        <a:p>
          <a:pPr marL="57150" lvl="1" indent="-57150" algn="l" defTabSz="466725" latinLnBrk="1">
            <a:lnSpc>
              <a:spcPct val="90000"/>
            </a:lnSpc>
            <a:spcBef>
              <a:spcPct val="0"/>
            </a:spcBef>
            <a:spcAft>
              <a:spcPct val="15000"/>
            </a:spcAft>
            <a:buChar char="•"/>
          </a:pPr>
          <a:r>
            <a:rPr lang="en-US" altLang="ko-KR" sz="1050" kern="1200" dirty="0"/>
            <a:t> </a:t>
          </a:r>
          <a:r>
            <a:rPr lang="ko-KR" altLang="en-US" sz="1050" kern="1200" dirty="0"/>
            <a:t>유지보수업체들에게 새로운 수익 모델을 제공해 줄 수 있음</a:t>
          </a:r>
          <a:r>
            <a:rPr lang="en-US" altLang="ko-KR" sz="1050" kern="1200" dirty="0"/>
            <a:t>. </a:t>
          </a:r>
          <a:endParaRPr lang="ko-KR" altLang="en-US" sz="1050" kern="1200" dirty="0"/>
        </a:p>
        <a:p>
          <a:pPr marL="57150" lvl="1" indent="-57150" algn="l" defTabSz="466725" latinLnBrk="1">
            <a:lnSpc>
              <a:spcPct val="90000"/>
            </a:lnSpc>
            <a:spcBef>
              <a:spcPct val="0"/>
            </a:spcBef>
            <a:spcAft>
              <a:spcPct val="15000"/>
            </a:spcAft>
            <a:buChar char="•"/>
          </a:pPr>
          <a:r>
            <a:rPr lang="ko-KR" altLang="en-US" sz="1050" kern="1200" dirty="0"/>
            <a:t>국내기술 보다 독일 </a:t>
          </a:r>
          <a:r>
            <a:rPr lang="ko-KR" altLang="en-US" sz="1050" kern="1200" dirty="0" err="1"/>
            <a:t>페르티마</a:t>
          </a:r>
          <a:r>
            <a:rPr lang="ko-KR" altLang="en-US" sz="1050" kern="1200" dirty="0"/>
            <a:t> 같은 수입제품을 상용화 하려는 시도가 있습니다             </a:t>
          </a:r>
          <a:r>
            <a:rPr lang="en-US" altLang="ko-KR" sz="1050" kern="1200" dirty="0"/>
            <a:t>(</a:t>
          </a:r>
          <a:r>
            <a:rPr lang="ko-KR" altLang="en-US" sz="1050" kern="1200" dirty="0" err="1"/>
            <a:t>도남엔지니어링</a:t>
          </a:r>
          <a:r>
            <a:rPr lang="ko-KR" altLang="en-US" sz="1050" kern="1200" dirty="0"/>
            <a:t> 독일 총판</a:t>
          </a:r>
          <a:r>
            <a:rPr lang="en-US" altLang="ko-KR" sz="1050" kern="1200" dirty="0"/>
            <a:t>)</a:t>
          </a:r>
          <a:endParaRPr lang="ko-KR" altLang="en-US" sz="1050" kern="1200" dirty="0"/>
        </a:p>
      </dsp:txBody>
      <dsp:txXfrm>
        <a:off x="1389160" y="2451977"/>
        <a:ext cx="4875535" cy="1362209"/>
      </dsp:txXfrm>
    </dsp:sp>
    <dsp:sp modelId="{D8C1FBF8-9CD0-4919-A86E-79046447991B}">
      <dsp:nvSpPr>
        <dsp:cNvPr id="0" name=""/>
        <dsp:cNvSpPr/>
      </dsp:nvSpPr>
      <dsp:spPr>
        <a:xfrm>
          <a:off x="136220" y="2588198"/>
          <a:ext cx="1252939" cy="108976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 b="-6000"/>
          </a:stretch>
        </a:blip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C7718-732F-42CF-B10A-9F746C0A0EE7}">
      <dsp:nvSpPr>
        <dsp:cNvPr id="0" name=""/>
        <dsp:cNvSpPr/>
      </dsp:nvSpPr>
      <dsp:spPr>
        <a:xfrm>
          <a:off x="5337" y="2204"/>
          <a:ext cx="1911849" cy="518400"/>
        </a:xfrm>
        <a:prstGeom prst="rect">
          <a:avLst/>
        </a:prstGeom>
        <a:solidFill>
          <a:schemeClr val="accent5">
            <a:lumMod val="75000"/>
          </a:schemeClr>
        </a:solidFill>
        <a:ln w="22225" cap="flat" cmpd="sng" algn="ctr">
          <a:solidFill>
            <a:schemeClr val="accent1">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latinLnBrk="1">
            <a:lnSpc>
              <a:spcPct val="90000"/>
            </a:lnSpc>
            <a:spcBef>
              <a:spcPct val="0"/>
            </a:spcBef>
            <a:spcAft>
              <a:spcPct val="35000"/>
            </a:spcAft>
            <a:buNone/>
          </a:pPr>
          <a:r>
            <a:rPr lang="ko-KR" altLang="en-US" sz="1800" kern="1200" dirty="0"/>
            <a:t>원천기술확보</a:t>
          </a:r>
        </a:p>
      </dsp:txBody>
      <dsp:txXfrm>
        <a:off x="5337" y="2204"/>
        <a:ext cx="1911849" cy="518400"/>
      </dsp:txXfrm>
    </dsp:sp>
    <dsp:sp modelId="{41F08952-0E82-41C4-A009-2C41E116FCF1}">
      <dsp:nvSpPr>
        <dsp:cNvPr id="0" name=""/>
        <dsp:cNvSpPr/>
      </dsp:nvSpPr>
      <dsp:spPr>
        <a:xfrm>
          <a:off x="5337" y="520604"/>
          <a:ext cx="1911849" cy="2717550"/>
        </a:xfrm>
        <a:prstGeom prst="rect">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latinLnBrk="1">
            <a:lnSpc>
              <a:spcPct val="90000"/>
            </a:lnSpc>
            <a:spcBef>
              <a:spcPct val="0"/>
            </a:spcBef>
            <a:spcAft>
              <a:spcPct val="15000"/>
            </a:spcAft>
            <a:buChar char="•"/>
          </a:pPr>
          <a:r>
            <a:rPr lang="ko-KR" altLang="en-US" sz="1000" b="1" kern="1200" dirty="0"/>
            <a:t>기어</a:t>
          </a:r>
          <a:r>
            <a:rPr lang="ko-KR" altLang="en-US" sz="1000" kern="1200" dirty="0"/>
            <a:t>의 유기적인 작동 방식과 </a:t>
          </a:r>
          <a:r>
            <a:rPr lang="ko-KR" altLang="en-US" sz="1000" b="1" kern="1200" dirty="0"/>
            <a:t>회전 풀리 방식</a:t>
          </a:r>
          <a:r>
            <a:rPr lang="ko-KR" altLang="en-US" sz="1000" kern="1200" dirty="0"/>
            <a:t>으로 장력조절 수단을 제공 하고 있는 제품은 전세계를 통틀어 저희 기술이 유일 하며</a:t>
          </a:r>
          <a:r>
            <a:rPr lang="en-US" altLang="ko-KR" sz="1000" kern="1200" dirty="0"/>
            <a:t>, </a:t>
          </a:r>
          <a:endParaRPr lang="ko-KR" altLang="en-US" sz="1000" kern="1200" dirty="0"/>
        </a:p>
        <a:p>
          <a:pPr marL="57150" lvl="1" indent="-57150" algn="l" defTabSz="444500" latinLnBrk="1">
            <a:lnSpc>
              <a:spcPct val="90000"/>
            </a:lnSpc>
            <a:spcBef>
              <a:spcPct val="0"/>
            </a:spcBef>
            <a:spcAft>
              <a:spcPct val="15000"/>
            </a:spcAft>
            <a:buChar char="•"/>
          </a:pPr>
          <a:endParaRPr lang="ko-KR" altLang="en-US" sz="1000" kern="1200" dirty="0"/>
        </a:p>
        <a:p>
          <a:pPr marL="57150" lvl="1" indent="-57150" algn="l" defTabSz="444500" latinLnBrk="1">
            <a:lnSpc>
              <a:spcPct val="90000"/>
            </a:lnSpc>
            <a:spcBef>
              <a:spcPct val="0"/>
            </a:spcBef>
            <a:spcAft>
              <a:spcPct val="15000"/>
            </a:spcAft>
            <a:buChar char="•"/>
          </a:pPr>
          <a:r>
            <a:rPr lang="ko-KR" altLang="en-US" sz="1000" kern="1200" dirty="0"/>
            <a:t>균등화장치의 모든 </a:t>
          </a:r>
          <a:r>
            <a:rPr lang="ko-KR" altLang="en-US" sz="1000" kern="1200" dirty="0" err="1"/>
            <a:t>안정적요구조건을</a:t>
          </a:r>
          <a:r>
            <a:rPr lang="ko-KR" altLang="en-US" sz="1000" kern="1200" dirty="0"/>
            <a:t> 만족하는 제품으로도 유일하다고 봅니다</a:t>
          </a:r>
          <a:r>
            <a:rPr lang="en-US" altLang="ko-KR" sz="1000" kern="1200" dirty="0"/>
            <a:t> </a:t>
          </a:r>
          <a:endParaRPr lang="ko-KR" altLang="en-US" sz="1000" kern="1200" dirty="0"/>
        </a:p>
        <a:p>
          <a:pPr marL="57150" lvl="1" indent="-57150" algn="l" defTabSz="444500" latinLnBrk="1">
            <a:lnSpc>
              <a:spcPct val="90000"/>
            </a:lnSpc>
            <a:spcBef>
              <a:spcPct val="0"/>
            </a:spcBef>
            <a:spcAft>
              <a:spcPct val="15000"/>
            </a:spcAft>
            <a:buChar char="•"/>
          </a:pPr>
          <a:endParaRPr lang="ko-KR" altLang="en-US" sz="1000" kern="1200" dirty="0"/>
        </a:p>
        <a:p>
          <a:pPr marL="57150" lvl="1" indent="-57150" algn="l" defTabSz="444500" latinLnBrk="1">
            <a:lnSpc>
              <a:spcPct val="90000"/>
            </a:lnSpc>
            <a:spcBef>
              <a:spcPct val="0"/>
            </a:spcBef>
            <a:spcAft>
              <a:spcPct val="15000"/>
            </a:spcAft>
            <a:buChar char="•"/>
          </a:pPr>
          <a:r>
            <a:rPr lang="ko-KR" altLang="en-US" sz="1000" kern="1200" dirty="0"/>
            <a:t>이러한 원천기술을 바탕으로 독점적 세계시장을 확보 할 수 있을 것으로 봄</a:t>
          </a:r>
          <a:r>
            <a:rPr lang="en-US" altLang="ko-KR" sz="1000" kern="1200" dirty="0"/>
            <a:t>. </a:t>
          </a:r>
          <a:endParaRPr lang="ko-KR" altLang="en-US" sz="1000" kern="1200" dirty="0"/>
        </a:p>
      </dsp:txBody>
      <dsp:txXfrm>
        <a:off x="5337" y="520604"/>
        <a:ext cx="1911849" cy="2717550"/>
      </dsp:txXfrm>
    </dsp:sp>
    <dsp:sp modelId="{7B0BE646-0E64-4DB0-8157-633643521B33}">
      <dsp:nvSpPr>
        <dsp:cNvPr id="0" name=""/>
        <dsp:cNvSpPr/>
      </dsp:nvSpPr>
      <dsp:spPr>
        <a:xfrm>
          <a:off x="2185237" y="2204"/>
          <a:ext cx="1978171" cy="518400"/>
        </a:xfrm>
        <a:prstGeom prst="rect">
          <a:avLst/>
        </a:prstGeom>
        <a:solidFill>
          <a:schemeClr val="accent5">
            <a:lumMod val="75000"/>
          </a:schemeClr>
        </a:solidFill>
        <a:ln w="22225" cap="flat" cmpd="sng" algn="ctr">
          <a:solidFill>
            <a:schemeClr val="accent1">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latinLnBrk="1">
            <a:lnSpc>
              <a:spcPct val="90000"/>
            </a:lnSpc>
            <a:spcBef>
              <a:spcPct val="0"/>
            </a:spcBef>
            <a:spcAft>
              <a:spcPct val="35000"/>
            </a:spcAft>
            <a:buNone/>
          </a:pPr>
          <a:r>
            <a:rPr lang="ko-KR" altLang="en-US" sz="1800" kern="1200" dirty="0"/>
            <a:t>기술의 선도화</a:t>
          </a:r>
        </a:p>
      </dsp:txBody>
      <dsp:txXfrm>
        <a:off x="2185237" y="2204"/>
        <a:ext cx="1978171" cy="518400"/>
      </dsp:txXfrm>
    </dsp:sp>
    <dsp:sp modelId="{AA7D1252-D950-4F20-90C3-BFB1E036B168}">
      <dsp:nvSpPr>
        <dsp:cNvPr id="0" name=""/>
        <dsp:cNvSpPr/>
      </dsp:nvSpPr>
      <dsp:spPr>
        <a:xfrm>
          <a:off x="2184845" y="520604"/>
          <a:ext cx="1978954" cy="2717550"/>
        </a:xfrm>
        <a:prstGeom prst="rect">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latinLnBrk="1">
            <a:lnSpc>
              <a:spcPct val="90000"/>
            </a:lnSpc>
            <a:spcBef>
              <a:spcPct val="0"/>
            </a:spcBef>
            <a:spcAft>
              <a:spcPct val="15000"/>
            </a:spcAft>
            <a:buChar char="•"/>
          </a:pPr>
          <a:r>
            <a:rPr lang="ko-KR" altLang="en-US" sz="1000" kern="1200" dirty="0"/>
            <a:t>국내에서 </a:t>
          </a:r>
          <a:r>
            <a:rPr lang="en-US" altLang="ko-KR" sz="1000" kern="1200" dirty="0"/>
            <a:t>“</a:t>
          </a:r>
          <a:r>
            <a:rPr lang="ko-KR" altLang="en-US" sz="1000" kern="1200" dirty="0" err="1"/>
            <a:t>로프장력자동균등화장치</a:t>
          </a:r>
          <a:r>
            <a:rPr lang="en-US" altLang="ko-KR" sz="1000" kern="1200" dirty="0"/>
            <a:t>”</a:t>
          </a:r>
          <a:r>
            <a:rPr lang="ko-KR" altLang="en-US" sz="1000" kern="1200" dirty="0"/>
            <a:t>가 아직 상용화된 제품이 없습니다</a:t>
          </a:r>
          <a:r>
            <a:rPr lang="en-US" altLang="ko-KR" sz="1000" kern="1200" dirty="0"/>
            <a:t>. </a:t>
          </a:r>
          <a:r>
            <a:rPr lang="ko-KR" altLang="en-US" sz="1000" kern="1200" dirty="0"/>
            <a:t>본사기술의 제품이 </a:t>
          </a:r>
          <a:r>
            <a:rPr lang="ko-KR" altLang="en-US" sz="1000" b="1" kern="1200" dirty="0"/>
            <a:t>제도권으로 진입하게 된다면</a:t>
          </a:r>
          <a:r>
            <a:rPr lang="en-US" altLang="ko-KR" sz="1000" b="1" kern="1200" dirty="0"/>
            <a:t>, </a:t>
          </a:r>
          <a:r>
            <a:rPr lang="ko-KR" altLang="en-US" sz="1000" b="1" kern="1200" dirty="0"/>
            <a:t>본사 기술의 제품이 유일</a:t>
          </a:r>
          <a:r>
            <a:rPr lang="ko-KR" altLang="en-US" sz="1000" kern="1200" dirty="0"/>
            <a:t>한 제품으로 인정 받게 될 것임</a:t>
          </a:r>
          <a:r>
            <a:rPr lang="en-US" altLang="ko-KR" sz="1000" kern="1200" dirty="0"/>
            <a:t>, </a:t>
          </a:r>
          <a:endParaRPr lang="ko-KR" altLang="en-US" sz="1000" kern="1200" dirty="0"/>
        </a:p>
        <a:p>
          <a:pPr marL="57150" lvl="1" indent="-57150" algn="l" defTabSz="444500" latinLnBrk="1">
            <a:lnSpc>
              <a:spcPct val="90000"/>
            </a:lnSpc>
            <a:spcBef>
              <a:spcPct val="0"/>
            </a:spcBef>
            <a:spcAft>
              <a:spcPct val="15000"/>
            </a:spcAft>
            <a:buChar char="•"/>
          </a:pPr>
          <a:endParaRPr lang="ko-KR" altLang="en-US" sz="1000" kern="1200" dirty="0"/>
        </a:p>
        <a:p>
          <a:pPr marL="57150" lvl="1" indent="-57150" algn="l" defTabSz="444500" latinLnBrk="1">
            <a:lnSpc>
              <a:spcPct val="90000"/>
            </a:lnSpc>
            <a:spcBef>
              <a:spcPct val="0"/>
            </a:spcBef>
            <a:spcAft>
              <a:spcPct val="15000"/>
            </a:spcAft>
            <a:buChar char="•"/>
          </a:pPr>
          <a:r>
            <a:rPr lang="ko-KR" altLang="en-US" sz="1000" kern="1200" dirty="0"/>
            <a:t>세계시장의 </a:t>
          </a:r>
          <a:r>
            <a:rPr lang="en-US" altLang="ko-KR" sz="1000" kern="1200" dirty="0"/>
            <a:t>75%</a:t>
          </a:r>
          <a:r>
            <a:rPr lang="ko-KR" altLang="en-US" sz="1000" kern="1200" dirty="0"/>
            <a:t>를 차지 하고 있는 </a:t>
          </a:r>
          <a:r>
            <a:rPr lang="en-US" altLang="ko-KR" sz="1000" kern="1200" dirty="0"/>
            <a:t>5</a:t>
          </a:r>
          <a:r>
            <a:rPr lang="ko-KR" altLang="en-US" sz="1000" kern="1200" dirty="0"/>
            <a:t>대 승강기 완성업체 메이커들에 납품 할 수 있는 계기가 될 수 있음</a:t>
          </a:r>
          <a:r>
            <a:rPr lang="en-US" altLang="ko-KR" sz="1000" kern="1200" dirty="0"/>
            <a:t>.</a:t>
          </a:r>
          <a:endParaRPr lang="ko-KR" altLang="en-US" sz="1000" kern="1200" dirty="0"/>
        </a:p>
      </dsp:txBody>
      <dsp:txXfrm>
        <a:off x="2184845" y="520604"/>
        <a:ext cx="1978954" cy="2717550"/>
      </dsp:txXfrm>
    </dsp:sp>
    <dsp:sp modelId="{3D14CB65-F1C6-4891-98C2-77DD8912C2D8}">
      <dsp:nvSpPr>
        <dsp:cNvPr id="0" name=""/>
        <dsp:cNvSpPr/>
      </dsp:nvSpPr>
      <dsp:spPr>
        <a:xfrm>
          <a:off x="4431459" y="2204"/>
          <a:ext cx="2035048" cy="518400"/>
        </a:xfrm>
        <a:prstGeom prst="rect">
          <a:avLst/>
        </a:prstGeom>
        <a:solidFill>
          <a:schemeClr val="accent5">
            <a:lumMod val="75000"/>
          </a:schemeClr>
        </a:solidFill>
        <a:ln w="22225" cap="flat" cmpd="sng" algn="ctr">
          <a:solidFill>
            <a:schemeClr val="accent1">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latinLnBrk="1">
            <a:lnSpc>
              <a:spcPct val="90000"/>
            </a:lnSpc>
            <a:spcBef>
              <a:spcPct val="0"/>
            </a:spcBef>
            <a:spcAft>
              <a:spcPct val="35000"/>
            </a:spcAft>
            <a:buNone/>
          </a:pPr>
          <a:r>
            <a:rPr lang="ko-KR" altLang="en-US" sz="1800" kern="1200" dirty="0"/>
            <a:t>기술의 세계화</a:t>
          </a:r>
        </a:p>
      </dsp:txBody>
      <dsp:txXfrm>
        <a:off x="4431459" y="2204"/>
        <a:ext cx="2035048" cy="518400"/>
      </dsp:txXfrm>
    </dsp:sp>
    <dsp:sp modelId="{4DA7FCF9-5D35-4387-AD1F-D4080D7D63F3}">
      <dsp:nvSpPr>
        <dsp:cNvPr id="0" name=""/>
        <dsp:cNvSpPr/>
      </dsp:nvSpPr>
      <dsp:spPr>
        <a:xfrm>
          <a:off x="4434107" y="520604"/>
          <a:ext cx="2029752" cy="2717550"/>
        </a:xfrm>
        <a:prstGeom prst="rect">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latinLnBrk="1">
            <a:lnSpc>
              <a:spcPct val="90000"/>
            </a:lnSpc>
            <a:spcBef>
              <a:spcPct val="0"/>
            </a:spcBef>
            <a:spcAft>
              <a:spcPct val="15000"/>
            </a:spcAft>
            <a:buChar char="•"/>
          </a:pPr>
          <a:r>
            <a:rPr lang="ko-KR" altLang="en-US" sz="1000" b="1" kern="1200" dirty="0"/>
            <a:t>현재 </a:t>
          </a:r>
          <a:r>
            <a:rPr lang="ko-KR" altLang="en-US" sz="1000" b="1" kern="1200" dirty="0" err="1"/>
            <a:t>중국절강무역상사</a:t>
          </a:r>
          <a:r>
            <a:rPr lang="ko-KR" altLang="en-US" sz="1000" kern="1200" dirty="0" err="1"/>
            <a:t>와</a:t>
          </a:r>
          <a:r>
            <a:rPr lang="ko-KR" altLang="en-US" sz="1000" kern="1200" dirty="0"/>
            <a:t> 본 제품과 관련 하여 협의 중에 있음</a:t>
          </a:r>
          <a:r>
            <a:rPr lang="en-US" altLang="ko-KR" sz="1000" kern="1200" dirty="0"/>
            <a:t>.</a:t>
          </a:r>
          <a:endParaRPr lang="ko-KR" altLang="en-US" sz="1000" kern="1200" dirty="0"/>
        </a:p>
        <a:p>
          <a:pPr marL="57150" lvl="1" indent="-57150" algn="l" defTabSz="444500" latinLnBrk="1">
            <a:lnSpc>
              <a:spcPct val="90000"/>
            </a:lnSpc>
            <a:spcBef>
              <a:spcPct val="0"/>
            </a:spcBef>
            <a:spcAft>
              <a:spcPct val="15000"/>
            </a:spcAft>
            <a:buChar char="•"/>
          </a:pPr>
          <a:endParaRPr lang="ko-KR" altLang="en-US" sz="1000" kern="1200" dirty="0"/>
        </a:p>
        <a:p>
          <a:pPr marL="57150" lvl="1" indent="-57150" algn="l" defTabSz="444500" latinLnBrk="1">
            <a:lnSpc>
              <a:spcPct val="90000"/>
            </a:lnSpc>
            <a:spcBef>
              <a:spcPct val="0"/>
            </a:spcBef>
            <a:spcAft>
              <a:spcPct val="15000"/>
            </a:spcAft>
            <a:buChar char="•"/>
          </a:pPr>
          <a:r>
            <a:rPr lang="ko-KR" altLang="en-US" sz="1000" kern="1200" dirty="0"/>
            <a:t>중국 정부기관 ㈜</a:t>
          </a:r>
          <a:r>
            <a:rPr lang="ko-KR" altLang="en-US" sz="1000" kern="1200" dirty="0" err="1"/>
            <a:t>흠금정과</a:t>
          </a:r>
          <a:r>
            <a:rPr lang="ko-KR" altLang="en-US" sz="1000" kern="1200" dirty="0"/>
            <a:t> 협약을 맺었으며 </a:t>
          </a:r>
          <a:r>
            <a:rPr lang="ko-KR" altLang="en-US" sz="1000" kern="1200" dirty="0" err="1"/>
            <a:t>하북성내</a:t>
          </a:r>
          <a:r>
            <a:rPr lang="ko-KR" altLang="en-US" sz="1000" kern="1200" dirty="0"/>
            <a:t> 베이징에 전시장을 마련하여 사업 진행중임</a:t>
          </a:r>
          <a:r>
            <a:rPr lang="en-US" altLang="ko-KR" sz="1000" kern="1200" dirty="0"/>
            <a:t>. </a:t>
          </a:r>
          <a:endParaRPr lang="ko-KR" altLang="en-US" sz="1000" kern="1200" dirty="0"/>
        </a:p>
        <a:p>
          <a:pPr marL="57150" lvl="1" indent="-57150" algn="l" defTabSz="444500" latinLnBrk="1">
            <a:lnSpc>
              <a:spcPct val="90000"/>
            </a:lnSpc>
            <a:spcBef>
              <a:spcPct val="0"/>
            </a:spcBef>
            <a:spcAft>
              <a:spcPct val="15000"/>
            </a:spcAft>
            <a:buChar char="•"/>
          </a:pPr>
          <a:endParaRPr lang="ko-KR" altLang="en-US" sz="1000" kern="1200" dirty="0"/>
        </a:p>
        <a:p>
          <a:pPr marL="57150" lvl="1" indent="-57150" algn="l" defTabSz="444500" latinLnBrk="1">
            <a:lnSpc>
              <a:spcPct val="90000"/>
            </a:lnSpc>
            <a:spcBef>
              <a:spcPct val="0"/>
            </a:spcBef>
            <a:spcAft>
              <a:spcPct val="15000"/>
            </a:spcAft>
            <a:buChar char="•"/>
          </a:pPr>
          <a:r>
            <a:rPr lang="ko-KR" altLang="en-US" sz="1000" kern="1200" dirty="0"/>
            <a:t>이미 승강기 관련법이 제정된 해외 시장 진입을 위한 환경이 매우 유리 하게 될 것으로 봄</a:t>
          </a:r>
          <a:r>
            <a:rPr lang="en-US" altLang="ko-KR" sz="1000" kern="1200" dirty="0"/>
            <a:t>.</a:t>
          </a:r>
          <a:endParaRPr lang="ko-KR" altLang="en-US" sz="1000" kern="1200" dirty="0"/>
        </a:p>
      </dsp:txBody>
      <dsp:txXfrm>
        <a:off x="4434107" y="520604"/>
        <a:ext cx="2029752" cy="2717550"/>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85D749B-0CFC-408C-8947-3E2454A489A5}" type="datetimeFigureOut">
              <a:rPr lang="ko-KR" altLang="en-US" smtClean="0"/>
              <a:pPr/>
              <a:t>2021-11-17</a:t>
            </a:fld>
            <a:endParaRPr lang="ko-KR" altLang="en-US"/>
          </a:p>
        </p:txBody>
      </p:sp>
      <p:sp>
        <p:nvSpPr>
          <p:cNvPr id="4" name="바닥글 개체 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6386C8CE-706C-4CD5-B4CB-68A5F323AE0C}" type="slidenum">
              <a:rPr lang="ko-KR" altLang="en-US" smtClean="0"/>
              <a:pPr/>
              <a:t>‹#›</a:t>
            </a:fld>
            <a:endParaRPr lang="ko-KR" altLang="en-US"/>
          </a:p>
        </p:txBody>
      </p:sp>
    </p:spTree>
    <p:extLst>
      <p:ext uri="{BB962C8B-B14F-4D97-AF65-F5344CB8AC3E}">
        <p14:creationId xmlns:p14="http://schemas.microsoft.com/office/powerpoint/2010/main" val="1319958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80F6E86-1479-4986-ACEA-B36A857521F3}" type="datetimeFigureOut">
              <a:rPr lang="ko-KR" altLang="en-US" smtClean="0"/>
              <a:pPr/>
              <a:t>2021-11-17</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A9DB7947-AFF6-41E0-A8F3-290803155ADE}" type="slidenum">
              <a:rPr lang="ko-KR" altLang="en-US" smtClean="0"/>
              <a:pPr/>
              <a:t>‹#›</a:t>
            </a:fld>
            <a:endParaRPr lang="ko-KR" altLang="en-US"/>
          </a:p>
        </p:txBody>
      </p:sp>
    </p:spTree>
    <p:extLst>
      <p:ext uri="{BB962C8B-B14F-4D97-AF65-F5344CB8AC3E}">
        <p14:creationId xmlns:p14="http://schemas.microsoft.com/office/powerpoint/2010/main" val="1516676096"/>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15</a:t>
            </a:fld>
            <a:endParaRPr lang="ko-KR" altLang="en-US"/>
          </a:p>
        </p:txBody>
      </p:sp>
    </p:spTree>
    <p:extLst>
      <p:ext uri="{BB962C8B-B14F-4D97-AF65-F5344CB8AC3E}">
        <p14:creationId xmlns:p14="http://schemas.microsoft.com/office/powerpoint/2010/main" val="56082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제품의</a:t>
            </a:r>
            <a:r>
              <a:rPr lang="en-US" altLang="ko-KR" dirty="0"/>
              <a:t> </a:t>
            </a:r>
            <a:r>
              <a:rPr lang="ko-KR" altLang="en-US" dirty="0"/>
              <a:t>완성도를 높이기 위해 다양한 연구개발과 </a:t>
            </a:r>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19</a:t>
            </a:fld>
            <a:endParaRPr lang="ko-KR" altLang="en-US"/>
          </a:p>
        </p:txBody>
      </p:sp>
    </p:spTree>
    <p:extLst>
      <p:ext uri="{BB962C8B-B14F-4D97-AF65-F5344CB8AC3E}">
        <p14:creationId xmlns:p14="http://schemas.microsoft.com/office/powerpoint/2010/main" val="311779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20</a:t>
            </a:fld>
            <a:endParaRPr lang="ko-KR" altLang="en-US"/>
          </a:p>
        </p:txBody>
      </p:sp>
    </p:spTree>
    <p:extLst>
      <p:ext uri="{BB962C8B-B14F-4D97-AF65-F5344CB8AC3E}">
        <p14:creationId xmlns:p14="http://schemas.microsoft.com/office/powerpoint/2010/main" val="3117792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a:t>지금까지 개발되어 왔든 실험적인 장치들은 </a:t>
            </a:r>
            <a:r>
              <a:rPr lang="ko-KR" altLang="en-US" b="1" dirty="0" err="1"/>
              <a:t>고양정에</a:t>
            </a:r>
            <a:r>
              <a:rPr lang="ko-KR" altLang="en-US" b="1" dirty="0"/>
              <a:t> 충분히 대응 할 수 있을 만큼의 높은 </a:t>
            </a:r>
            <a:r>
              <a:rPr lang="ko-KR" altLang="en-US" b="1" dirty="0" err="1"/>
              <a:t>변율과</a:t>
            </a:r>
            <a:r>
              <a:rPr lang="ko-KR" altLang="en-US" b="1" dirty="0"/>
              <a:t> </a:t>
            </a:r>
            <a:r>
              <a:rPr lang="en-US" altLang="ko-KR" b="1" dirty="0"/>
              <a:t>,</a:t>
            </a:r>
            <a:r>
              <a:rPr lang="ko-KR" altLang="en-US" b="1" dirty="0"/>
              <a:t>로프를 독립되게 설치하는 원래의 목적을 훼손하지 않으면서 로프의 장력조절 기능을 갖춘 </a:t>
            </a:r>
            <a:r>
              <a:rPr lang="ko-KR" altLang="en-US" dirty="0"/>
              <a:t>신청기술로 함축되어질 것으로 봄</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23</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24</a:t>
            </a:fld>
            <a:endParaRPr lang="ko-KR" altLang="en-US"/>
          </a:p>
        </p:txBody>
      </p:sp>
    </p:spTree>
    <p:extLst>
      <p:ext uri="{BB962C8B-B14F-4D97-AF65-F5344CB8AC3E}">
        <p14:creationId xmlns:p14="http://schemas.microsoft.com/office/powerpoint/2010/main" val="4084280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한국의 신규시장의 약</a:t>
            </a:r>
            <a:r>
              <a:rPr lang="en-US" altLang="ko-KR" dirty="0"/>
              <a:t>40~50%</a:t>
            </a:r>
            <a:r>
              <a:rPr lang="ko-KR" altLang="en-US" dirty="0"/>
              <a:t>를 현대엘리베이터가 차지 하고 있고</a:t>
            </a:r>
            <a:r>
              <a:rPr lang="en-US" altLang="ko-KR" dirty="0"/>
              <a:t>, </a:t>
            </a:r>
            <a:r>
              <a:rPr lang="ko-KR" altLang="en-US" dirty="0"/>
              <a:t>신청기술이 완성</a:t>
            </a:r>
            <a:r>
              <a:rPr lang="ko-KR" altLang="en-US" baseline="0" dirty="0"/>
              <a:t> </a:t>
            </a:r>
            <a:r>
              <a:rPr lang="ko-KR" altLang="en-US" baseline="0" dirty="0" err="1"/>
              <a:t>되기전</a:t>
            </a:r>
            <a:r>
              <a:rPr lang="ko-KR" altLang="en-US" baseline="0" dirty="0"/>
              <a:t> 현대와 조율한 적이 있기 때문에 신규 시장접근이 용이 할 것으로 보며</a:t>
            </a:r>
            <a:r>
              <a:rPr lang="en-US" altLang="ko-KR" baseline="0" dirty="0"/>
              <a:t>,</a:t>
            </a:r>
          </a:p>
          <a:p>
            <a:r>
              <a:rPr lang="ko-KR" altLang="en-US" baseline="0" dirty="0"/>
              <a:t>세계시장은 </a:t>
            </a:r>
            <a:r>
              <a:rPr lang="en-US" altLang="ko-KR" baseline="0" dirty="0"/>
              <a:t>5</a:t>
            </a:r>
            <a:r>
              <a:rPr lang="ko-KR" altLang="en-US" baseline="0" dirty="0"/>
              <a:t>개사</a:t>
            </a:r>
            <a:r>
              <a:rPr lang="en-US" altLang="ko-KR" baseline="0" dirty="0"/>
              <a:t>(</a:t>
            </a:r>
            <a:r>
              <a:rPr lang="ko-KR" altLang="en-US" baseline="0" dirty="0" err="1"/>
              <a:t>오티스</a:t>
            </a:r>
            <a:r>
              <a:rPr lang="en-US" altLang="ko-KR" baseline="0" dirty="0"/>
              <a:t>,</a:t>
            </a:r>
            <a:r>
              <a:rPr lang="ko-KR" altLang="en-US" baseline="0" dirty="0" err="1"/>
              <a:t>티센</a:t>
            </a:r>
            <a:r>
              <a:rPr lang="en-US" altLang="ko-KR" baseline="0" dirty="0"/>
              <a:t>,</a:t>
            </a:r>
            <a:r>
              <a:rPr lang="ko-KR" altLang="en-US" baseline="0" dirty="0" err="1"/>
              <a:t>미쯔비시</a:t>
            </a:r>
            <a:r>
              <a:rPr lang="en-US" altLang="ko-KR" baseline="0" dirty="0"/>
              <a:t>,</a:t>
            </a:r>
            <a:r>
              <a:rPr lang="ko-KR" altLang="en-US" baseline="0" dirty="0"/>
              <a:t>코네</a:t>
            </a:r>
            <a:r>
              <a:rPr lang="en-US" altLang="ko-KR" baseline="0" dirty="0"/>
              <a:t>,</a:t>
            </a:r>
            <a:r>
              <a:rPr lang="ko-KR" altLang="en-US" baseline="0" dirty="0" err="1"/>
              <a:t>신들러</a:t>
            </a:r>
            <a:r>
              <a:rPr lang="en-US" altLang="ko-KR" baseline="0" dirty="0"/>
              <a:t>)</a:t>
            </a:r>
            <a:r>
              <a:rPr lang="ko-KR" altLang="en-US" baseline="0" dirty="0"/>
              <a:t>가 세계시장 점유율이 약</a:t>
            </a:r>
            <a:r>
              <a:rPr lang="en-US" altLang="ko-KR" baseline="0" dirty="0"/>
              <a:t>75%</a:t>
            </a:r>
            <a:r>
              <a:rPr lang="ko-KR" altLang="en-US" baseline="0" dirty="0"/>
              <a:t>를 점유 하고 있기 때문에 영업이 그리 어려운 것이 아니라고 봅니다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26</a:t>
            </a:fld>
            <a:endParaRPr lang="ko-KR" altLang="en-US"/>
          </a:p>
        </p:txBody>
      </p:sp>
    </p:spTree>
    <p:extLst>
      <p:ext uri="{BB962C8B-B14F-4D97-AF65-F5344CB8AC3E}">
        <p14:creationId xmlns:p14="http://schemas.microsoft.com/office/powerpoint/2010/main" val="15377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유지보수업체에서 </a:t>
            </a:r>
            <a:r>
              <a:rPr lang="ko-KR" altLang="en-US" dirty="0" err="1"/>
              <a:t>시브와</a:t>
            </a:r>
            <a:r>
              <a:rPr lang="ko-KR" altLang="en-US" dirty="0"/>
              <a:t> 로프의 교체기간이 </a:t>
            </a:r>
            <a:r>
              <a:rPr lang="ko-KR" altLang="en-US" dirty="0" err="1"/>
              <a:t>연장됨으로서</a:t>
            </a:r>
            <a:r>
              <a:rPr lang="ko-KR" altLang="en-US" dirty="0"/>
              <a:t> 해서 경제적 손실을 걱정하지만 </a:t>
            </a:r>
            <a:r>
              <a:rPr lang="en-US" altLang="ko-KR" dirty="0"/>
              <a:t>5</a:t>
            </a:r>
            <a:r>
              <a:rPr lang="ko-KR" altLang="en-US" dirty="0"/>
              <a:t>년에 한번</a:t>
            </a:r>
            <a:r>
              <a:rPr lang="en-US" altLang="ko-KR" dirty="0"/>
              <a:t>,</a:t>
            </a:r>
            <a:r>
              <a:rPr lang="ko-KR" altLang="en-US" dirty="0"/>
              <a:t> </a:t>
            </a:r>
            <a:r>
              <a:rPr lang="en-US" altLang="ko-KR" dirty="0"/>
              <a:t>300</a:t>
            </a:r>
            <a:r>
              <a:rPr lang="ko-KR" altLang="en-US" dirty="0"/>
              <a:t>만원 </a:t>
            </a:r>
            <a:r>
              <a:rPr lang="ko-KR" altLang="en-US" dirty="0" err="1"/>
              <a:t>교체비에서</a:t>
            </a:r>
            <a:r>
              <a:rPr lang="ko-KR" altLang="en-US" dirty="0"/>
              <a:t> 수익은 </a:t>
            </a:r>
            <a:r>
              <a:rPr lang="en-US" altLang="ko-KR" dirty="0"/>
              <a:t>100</a:t>
            </a:r>
            <a:r>
              <a:rPr lang="ko-KR" altLang="en-US" dirty="0"/>
              <a:t>만원도 체 안됨</a:t>
            </a:r>
            <a:r>
              <a:rPr lang="en-US" altLang="ko-KR" dirty="0"/>
              <a:t>. </a:t>
            </a:r>
            <a:r>
              <a:rPr lang="ko-KR" altLang="en-US" dirty="0"/>
              <a:t>하지만 보수업체들이 신청기술의 제품을 설치하게 되면 지금 수입의 </a:t>
            </a:r>
            <a:r>
              <a:rPr lang="ko-KR" altLang="en-US" dirty="0" err="1"/>
              <a:t>몇배는</a:t>
            </a:r>
            <a:r>
              <a:rPr lang="ko-KR" altLang="en-US" dirty="0"/>
              <a:t> 더 수익을 </a:t>
            </a:r>
            <a:r>
              <a:rPr lang="ko-KR" altLang="en-US" dirty="0" err="1"/>
              <a:t>발생될수</a:t>
            </a:r>
            <a:r>
              <a:rPr lang="ko-KR" altLang="en-US" dirty="0"/>
              <a:t> 있음</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27</a:t>
            </a:fld>
            <a:endParaRPr lang="ko-KR" altLang="en-US"/>
          </a:p>
        </p:txBody>
      </p:sp>
    </p:spTree>
    <p:extLst>
      <p:ext uri="{BB962C8B-B14F-4D97-AF65-F5344CB8AC3E}">
        <p14:creationId xmlns:p14="http://schemas.microsoft.com/office/powerpoint/2010/main" val="98461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28</a:t>
            </a:fld>
            <a:endParaRPr lang="ko-KR" altLang="en-US"/>
          </a:p>
        </p:txBody>
      </p:sp>
    </p:spTree>
    <p:extLst>
      <p:ext uri="{BB962C8B-B14F-4D97-AF65-F5344CB8AC3E}">
        <p14:creationId xmlns:p14="http://schemas.microsoft.com/office/powerpoint/2010/main" val="290974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29</a:t>
            </a:fld>
            <a:endParaRPr lang="ko-KR" altLang="en-US"/>
          </a:p>
        </p:txBody>
      </p:sp>
    </p:spTree>
    <p:extLst>
      <p:ext uri="{BB962C8B-B14F-4D97-AF65-F5344CB8AC3E}">
        <p14:creationId xmlns:p14="http://schemas.microsoft.com/office/powerpoint/2010/main" val="247355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a:t>신청기술 이외 </a:t>
            </a:r>
            <a:r>
              <a:rPr lang="ko-KR" altLang="en-US" dirty="0" err="1"/>
              <a:t>그동안</a:t>
            </a:r>
            <a:r>
              <a:rPr lang="ko-KR" altLang="en-US" dirty="0"/>
              <a:t> 많은 제품 개발해 왔었습니다</a:t>
            </a:r>
            <a:r>
              <a:rPr lang="en-US" altLang="ko-KR" dirty="0"/>
              <a:t>. </a:t>
            </a:r>
            <a:r>
              <a:rPr lang="ko-KR" altLang="en-US" dirty="0"/>
              <a:t>조금 소개하면 다음과 같습니다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31</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3</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a:t>매달림 </a:t>
            </a:r>
            <a:r>
              <a:rPr lang="ko-KR" altLang="en-US" dirty="0" err="1"/>
              <a:t>풀리를</a:t>
            </a:r>
            <a:r>
              <a:rPr lang="ko-KR" altLang="en-US" dirty="0"/>
              <a:t> 독립되게 구동하도록 해줌으로 장력조절이 불가능한 부분까지 조절될 수 있도록 해주는 장치 입니다</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32</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a:t>매달림 </a:t>
            </a:r>
            <a:r>
              <a:rPr lang="ko-KR" altLang="en-US" dirty="0" err="1"/>
              <a:t>풀리를</a:t>
            </a:r>
            <a:r>
              <a:rPr lang="ko-KR" altLang="en-US" dirty="0"/>
              <a:t> 독립되게 구동하도록 해줌으로 장력조절이 불가능한 부분까지 조절될 수 있도록 해주는 장치 입니다</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33</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4</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5</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a:t>
            </a:r>
            <a:r>
              <a:rPr lang="en-US" altLang="ko-KR" baseline="0" dirty="0"/>
              <a:t> </a:t>
            </a:r>
            <a:r>
              <a:rPr lang="ko-KR" altLang="en-US" baseline="0" dirty="0"/>
              <a:t>로프 장력 </a:t>
            </a:r>
            <a:r>
              <a:rPr lang="ko-KR" altLang="en-US" baseline="0" dirty="0" err="1"/>
              <a:t>검침기를</a:t>
            </a:r>
            <a:r>
              <a:rPr lang="ko-KR" altLang="en-US" baseline="0" dirty="0"/>
              <a:t> 이용하거나</a:t>
            </a:r>
            <a:r>
              <a:rPr lang="en-US" altLang="ko-KR" baseline="0" dirty="0"/>
              <a:t>, </a:t>
            </a:r>
            <a:r>
              <a:rPr lang="ko-KR" altLang="en-US" baseline="0" dirty="0"/>
              <a:t>장치의 손실분을 보정해 주는 장치가 있으므로 </a:t>
            </a:r>
            <a:r>
              <a:rPr lang="ko-KR" altLang="en-US" baseline="0" dirty="0" err="1"/>
              <a:t>고장율이</a:t>
            </a:r>
            <a:r>
              <a:rPr lang="ko-KR" altLang="en-US" baseline="0" dirty="0"/>
              <a:t> 높아지기 때문</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9</a:t>
            </a:fld>
            <a:endParaRPr lang="ko-KR" altLang="en-US"/>
          </a:p>
        </p:txBody>
      </p:sp>
    </p:spTree>
    <p:extLst>
      <p:ext uri="{BB962C8B-B14F-4D97-AF65-F5344CB8AC3E}">
        <p14:creationId xmlns:p14="http://schemas.microsoft.com/office/powerpoint/2010/main" val="30168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로프가 늘어나면서 길이 차가 반듯이 발생하게 되는데 이때 장치의 내부상황은 그림과 같을 것을 것으로 유해 불 수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11</a:t>
            </a:fld>
            <a:endParaRPr lang="ko-KR" altLang="en-US"/>
          </a:p>
        </p:txBody>
      </p:sp>
    </p:spTree>
    <p:extLst>
      <p:ext uri="{BB962C8B-B14F-4D97-AF65-F5344CB8AC3E}">
        <p14:creationId xmlns:p14="http://schemas.microsoft.com/office/powerpoint/2010/main" val="257174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본 </a:t>
            </a:r>
            <a:r>
              <a:rPr lang="ko-KR" altLang="en-US" dirty="0" err="1"/>
              <a:t>베품은</a:t>
            </a:r>
            <a:r>
              <a:rPr lang="ko-KR" altLang="en-US" dirty="0"/>
              <a:t> 독일 </a:t>
            </a:r>
            <a:r>
              <a:rPr lang="ko-KR" altLang="en-US" dirty="0" err="1"/>
              <a:t>페르티마사에서</a:t>
            </a:r>
            <a:r>
              <a:rPr lang="ko-KR" altLang="en-US" dirty="0"/>
              <a:t> 개발한 제품으로 </a:t>
            </a:r>
            <a:r>
              <a:rPr lang="ko-KR" altLang="en-US" dirty="0" err="1"/>
              <a:t>누유</a:t>
            </a:r>
            <a:r>
              <a:rPr lang="ko-KR" altLang="en-US" dirty="0"/>
              <a:t> 보충펌프와 모터 그리고 </a:t>
            </a:r>
            <a:r>
              <a:rPr lang="ko-KR" altLang="en-US" dirty="0" err="1"/>
              <a:t>뉴유</a:t>
            </a:r>
            <a:r>
              <a:rPr lang="ko-KR" altLang="en-US" dirty="0"/>
              <a:t> 정도를 감지하는 감지기가 장착되어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12</a:t>
            </a:fld>
            <a:endParaRPr lang="ko-KR" altLang="en-US"/>
          </a:p>
        </p:txBody>
      </p:sp>
    </p:spTree>
    <p:extLst>
      <p:ext uri="{BB962C8B-B14F-4D97-AF65-F5344CB8AC3E}">
        <p14:creationId xmlns:p14="http://schemas.microsoft.com/office/powerpoint/2010/main" val="3183259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그리고 스프링은 로프의 끝에 각각 독립되어 설치되어져 있기 때문에 균등화 장치라고 볼 수 없습니다</a:t>
            </a:r>
            <a:r>
              <a:rPr lang="en-US" altLang="ko-KR" dirty="0"/>
              <a:t>.  </a:t>
            </a:r>
            <a:r>
              <a:rPr lang="ko-KR" altLang="en-US" dirty="0"/>
              <a:t>균등화란 독립된 각각의 매개체가 상호 작용으로 일어나는 기능을 말하는 것입니다</a:t>
            </a:r>
            <a:r>
              <a:rPr lang="en-US" altLang="ko-KR" dirty="0"/>
              <a:t>. </a:t>
            </a:r>
          </a:p>
          <a:p>
            <a:r>
              <a:rPr lang="ko-KR" altLang="en-US" dirty="0"/>
              <a:t>따라서 독립되어 독립적으로 작용하는 장치이기 때문에 균등화 장치가 아니라 완충 장치입니다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13</a:t>
            </a:fld>
            <a:endParaRPr lang="ko-KR" altLang="en-US"/>
          </a:p>
        </p:txBody>
      </p:sp>
    </p:spTree>
    <p:extLst>
      <p:ext uri="{BB962C8B-B14F-4D97-AF65-F5344CB8AC3E}">
        <p14:creationId xmlns:p14="http://schemas.microsoft.com/office/powerpoint/2010/main" val="311615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복합 </a:t>
            </a:r>
            <a:r>
              <a:rPr lang="ko-KR" altLang="en-US" dirty="0" err="1"/>
              <a:t>차동기어</a:t>
            </a:r>
            <a:r>
              <a:rPr lang="ko-KR" altLang="en-US" dirty="0"/>
              <a:t> 장치라고 </a:t>
            </a:r>
            <a:r>
              <a:rPr lang="ko-KR" altLang="en-US" dirty="0" err="1"/>
              <a:t>볼수</a:t>
            </a:r>
            <a:r>
              <a:rPr lang="ko-KR" altLang="en-US" dirty="0"/>
              <a:t> 있음</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A9DB7947-AFF6-41E0-A8F3-290803155ADE}" type="slidenum">
              <a:rPr lang="ko-KR" altLang="en-US" smtClean="0"/>
              <a:pPr/>
              <a:t>14</a:t>
            </a:fld>
            <a:endParaRPr lang="ko-KR" altLang="en-US"/>
          </a:p>
        </p:txBody>
      </p:sp>
    </p:spTree>
    <p:extLst>
      <p:ext uri="{BB962C8B-B14F-4D97-AF65-F5344CB8AC3E}">
        <p14:creationId xmlns:p14="http://schemas.microsoft.com/office/powerpoint/2010/main" val="268375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Ref idx="1003">
        <a:schemeClr val="bg2"/>
      </p:bgRef>
    </p:bg>
    <p:spTree>
      <p:nvGrpSpPr>
        <p:cNvPr id="1" name=""/>
        <p:cNvGrpSpPr/>
        <p:nvPr/>
      </p:nvGrpSpPr>
      <p:grpSpPr>
        <a:xfrm>
          <a:off x="0" y="0"/>
          <a:ext cx="0" cy="0"/>
          <a:chOff x="0" y="0"/>
          <a:chExt cx="0" cy="0"/>
        </a:xfrm>
      </p:grpSpPr>
      <p:sp>
        <p:nvSpPr>
          <p:cNvPr id="2" name="제목 1"/>
          <p:cNvSpPr>
            <a:spLocks noGrp="1"/>
          </p:cNvSpPr>
          <p:nvPr>
            <p:ph type="ctrTitle"/>
          </p:nvPr>
        </p:nvSpPr>
        <p:spPr>
          <a:xfrm>
            <a:off x="642910" y="2571745"/>
            <a:ext cx="7772400" cy="1000133"/>
          </a:xfrm>
        </p:spPr>
        <p:txBody>
          <a:bodyPr/>
          <a:lstStyle>
            <a:lvl1pPr algn="ctr">
              <a:defRPr sz="4400"/>
            </a:lvl1pPr>
          </a:lstStyle>
          <a:p>
            <a:r>
              <a:rPr kumimoji="0" lang="ko-KR" altLang="en-US"/>
              <a:t>마스터 제목 스타일 편집</a:t>
            </a:r>
            <a:endParaRPr kumimoji="0" lang="en-US"/>
          </a:p>
        </p:txBody>
      </p:sp>
      <p:sp>
        <p:nvSpPr>
          <p:cNvPr id="3" name="부제목 2"/>
          <p:cNvSpPr>
            <a:spLocks noGrp="1"/>
          </p:cNvSpPr>
          <p:nvPr>
            <p:ph type="subTitle" idx="1"/>
          </p:nvPr>
        </p:nvSpPr>
        <p:spPr>
          <a:xfrm>
            <a:off x="1000100" y="3929066"/>
            <a:ext cx="7129490" cy="1143008"/>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ko-KR" altLang="en-US"/>
              <a:t>마스터 부제목 스타일 편집</a:t>
            </a:r>
            <a:endParaRPr kumimoji="0" lang="en-US"/>
          </a:p>
        </p:txBody>
      </p:sp>
      <p:sp>
        <p:nvSpPr>
          <p:cNvPr id="4" name="날짜 개체 틀 3"/>
          <p:cNvSpPr>
            <a:spLocks noGrp="1"/>
          </p:cNvSpPr>
          <p:nvPr>
            <p:ph type="dt" sz="half" idx="10"/>
          </p:nvPr>
        </p:nvSpPr>
        <p:spPr>
          <a:xfrm>
            <a:off x="6572264" y="6356350"/>
            <a:ext cx="2133600" cy="365125"/>
          </a:xfrm>
        </p:spPr>
        <p:txBody>
          <a:bodyPr/>
          <a:lstStyle>
            <a:lvl1pPr algn="r">
              <a:defRPr/>
            </a:lvl1pPr>
          </a:lstStyle>
          <a:p>
            <a:fld id="{4CB59081-2F88-472E-B96A-9DFCDA3840AC}" type="datetime1">
              <a:rPr lang="ko-KR" altLang="en-US" smtClean="0"/>
              <a:pPr/>
              <a:t>2021-11-17</a:t>
            </a:fld>
            <a:endParaRPr lang="ko-KR" altLang="en-US"/>
          </a:p>
        </p:txBody>
      </p:sp>
      <p:sp>
        <p:nvSpPr>
          <p:cNvPr id="5" name="바닥글 개체 틀 4"/>
          <p:cNvSpPr>
            <a:spLocks noGrp="1"/>
          </p:cNvSpPr>
          <p:nvPr>
            <p:ph type="ftr" sz="quarter" idx="11"/>
          </p:nvPr>
        </p:nvSpPr>
        <p:spPr>
          <a:xfrm>
            <a:off x="428596" y="6356351"/>
            <a:ext cx="2214578" cy="365125"/>
          </a:xfrm>
        </p:spPr>
        <p:txBody>
          <a:bodyPr/>
          <a:lstStyle>
            <a:lvl1pPr algn="l">
              <a:defRPr/>
            </a:lvl1pPr>
          </a:lstStyle>
          <a:p>
            <a:endParaRPr lang="ko-KR" altLang="en-US"/>
          </a:p>
        </p:txBody>
      </p:sp>
      <p:sp>
        <p:nvSpPr>
          <p:cNvPr id="6" name="슬라이드 번호 개체 틀 5"/>
          <p:cNvSpPr>
            <a:spLocks noGrp="1"/>
          </p:cNvSpPr>
          <p:nvPr>
            <p:ph type="sldNum" sz="quarter" idx="12"/>
          </p:nvPr>
        </p:nvSpPr>
        <p:spPr>
          <a:xfrm>
            <a:off x="3438532" y="6356350"/>
            <a:ext cx="2133600" cy="365125"/>
          </a:xfrm>
        </p:spPr>
        <p:txBody>
          <a:bodyPr/>
          <a:lstStyle>
            <a:lvl1pPr algn="ctr">
              <a:defRPr/>
            </a:lvl1pPr>
          </a:lstStyle>
          <a:p>
            <a:fld id="{D95CC2CB-4A2F-4249-993A-004EDBBDB399}" type="slidenum">
              <a:rPr lang="ko-KR" altLang="en-US" smtClean="0"/>
              <a:pPr/>
              <a:t>‹#›</a:t>
            </a:fld>
            <a:endParaRPr lang="ko-KR" altLang="en-US"/>
          </a:p>
        </p:txBody>
      </p:sp>
      <p:cxnSp>
        <p:nvCxnSpPr>
          <p:cNvPr id="12" name="직선 연결선 11"/>
          <p:cNvCxnSpPr/>
          <p:nvPr/>
        </p:nvCxnSpPr>
        <p:spPr>
          <a:xfrm>
            <a:off x="1285852" y="3643314"/>
            <a:ext cx="6500858" cy="1588"/>
          </a:xfrm>
          <a:prstGeom prst="line">
            <a:avLst/>
          </a:prstGeom>
          <a:noFill/>
          <a:ln w="38100" cap="rnd" cmpd="sng" algn="ctr">
            <a:solidFill>
              <a:schemeClr val="tx2">
                <a:shade val="75000"/>
              </a:scheme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115328" cy="1143000"/>
          </a:xfrm>
        </p:spPr>
        <p:txBody>
          <a:bodyPr/>
          <a:lstStyle>
            <a:lvl1pPr algn="l">
              <a:defRPr/>
            </a:lvl1pPr>
          </a:lstStyle>
          <a:p>
            <a:r>
              <a:rPr kumimoji="0" lang="ko-KR" altLang="en-US"/>
              <a:t>마스터 제목 스타일 편집</a:t>
            </a:r>
            <a:endParaRPr kumimoji="0" lang="en-US"/>
          </a:p>
        </p:txBody>
      </p:sp>
      <p:sp>
        <p:nvSpPr>
          <p:cNvPr id="3" name="세로 텍스트 개체 틀 2"/>
          <p:cNvSpPr>
            <a:spLocks noGrp="1"/>
          </p:cNvSpPr>
          <p:nvPr>
            <p:ph type="body" orient="vert" idx="1"/>
          </p:nvPr>
        </p:nvSpPr>
        <p:spPr>
          <a:xfrm>
            <a:off x="457200" y="1600201"/>
            <a:ext cx="8115328" cy="4525963"/>
          </a:xfrm>
        </p:spPr>
        <p:txBody>
          <a:bodyPr vert="eaVert"/>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4" name="날짜 개체 틀 3"/>
          <p:cNvSpPr>
            <a:spLocks noGrp="1"/>
          </p:cNvSpPr>
          <p:nvPr>
            <p:ph type="dt" sz="half" idx="10"/>
          </p:nvPr>
        </p:nvSpPr>
        <p:spPr/>
        <p:txBody>
          <a:bodyPr/>
          <a:lstStyle/>
          <a:p>
            <a:fld id="{499A3737-9988-4FD7-8C4B-7DB2B062E7B4}" type="datetime1">
              <a:rPr lang="ko-KR" altLang="en-US" smtClean="0"/>
              <a:pPr/>
              <a:t>2021-11-17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95CC2CB-4A2F-4249-993A-004EDBBDB399}"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072330" y="785795"/>
            <a:ext cx="928694" cy="5494340"/>
          </a:xfrm>
        </p:spPr>
        <p:txBody>
          <a:bodyPr vert="eaVert"/>
          <a:lstStyle>
            <a:lvl1pPr algn="ctr">
              <a:defRPr/>
            </a:lvl1pPr>
          </a:lstStyle>
          <a:p>
            <a:r>
              <a:rPr kumimoji="0" lang="ko-KR" altLang="en-US"/>
              <a:t>마스터 제목 스타일 편집</a:t>
            </a:r>
            <a:endParaRPr kumimoji="0" lang="en-US"/>
          </a:p>
        </p:txBody>
      </p:sp>
      <p:sp>
        <p:nvSpPr>
          <p:cNvPr id="3" name="세로 텍스트 개체 틀 2"/>
          <p:cNvSpPr>
            <a:spLocks noGrp="1"/>
          </p:cNvSpPr>
          <p:nvPr>
            <p:ph type="body" orient="vert" idx="1"/>
          </p:nvPr>
        </p:nvSpPr>
        <p:spPr>
          <a:xfrm>
            <a:off x="500034" y="1071546"/>
            <a:ext cx="6472254" cy="5143538"/>
          </a:xfrm>
        </p:spPr>
        <p:txBody>
          <a:bodyPr vert="eaVert"/>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4" name="날짜 개체 틀 3"/>
          <p:cNvSpPr>
            <a:spLocks noGrp="1"/>
          </p:cNvSpPr>
          <p:nvPr>
            <p:ph type="dt" sz="half" idx="10"/>
          </p:nvPr>
        </p:nvSpPr>
        <p:spPr/>
        <p:txBody>
          <a:bodyPr/>
          <a:lstStyle/>
          <a:p>
            <a:fld id="{4F6C0804-4101-45A4-83FD-06A9FC002F1D}" type="datetime1">
              <a:rPr lang="ko-KR" altLang="en-US" smtClean="0"/>
              <a:pPr/>
              <a:t>2021-11-17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95CC2CB-4A2F-4249-993A-004EDBBDB399}"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357166"/>
            <a:ext cx="6829444" cy="928686"/>
          </a:xfrm>
        </p:spPr>
        <p:txBody>
          <a:bodyPr/>
          <a:lstStyle>
            <a:lvl1pPr>
              <a:defRPr sz="4000"/>
            </a:lvl1pPr>
          </a:lstStyle>
          <a:p>
            <a:r>
              <a:rPr kumimoji="0" lang="ko-KR" altLang="en-US"/>
              <a:t>마스터 제목 스타일 편집</a:t>
            </a:r>
            <a:endParaRPr kumimoji="0" lang="en-US"/>
          </a:p>
        </p:txBody>
      </p:sp>
      <p:sp>
        <p:nvSpPr>
          <p:cNvPr id="3" name="내용 개체 틀 2"/>
          <p:cNvSpPr>
            <a:spLocks noGrp="1"/>
          </p:cNvSpPr>
          <p:nvPr>
            <p:ph idx="1"/>
          </p:nvPr>
        </p:nvSpPr>
        <p:spPr/>
        <p:txBody>
          <a:body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4" name="날짜 개체 틀 3"/>
          <p:cNvSpPr>
            <a:spLocks noGrp="1"/>
          </p:cNvSpPr>
          <p:nvPr>
            <p:ph type="dt" sz="half" idx="10"/>
          </p:nvPr>
        </p:nvSpPr>
        <p:spPr/>
        <p:txBody>
          <a:bodyPr/>
          <a:lstStyle/>
          <a:p>
            <a:fld id="{241174DC-8EFD-4B3A-B110-CDBC9D13C547}" type="datetime1">
              <a:rPr lang="ko-KR" altLang="en-US" smtClean="0"/>
              <a:pPr/>
              <a:t>2021-11-17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95CC2CB-4A2F-4249-993A-004EDBBDB399}" type="slidenum">
              <a:rPr lang="ko-KR" altLang="en-US" smtClean="0"/>
              <a:pPr/>
              <a:t>‹#›</a:t>
            </a:fld>
            <a:endParaRPr lang="ko-KR" altLang="en-US"/>
          </a:p>
        </p:txBody>
      </p:sp>
      <p:cxnSp>
        <p:nvCxnSpPr>
          <p:cNvPr id="8" name="직선 연결선 7"/>
          <p:cNvCxnSpPr/>
          <p:nvPr/>
        </p:nvCxnSpPr>
        <p:spPr>
          <a:xfrm>
            <a:off x="500034" y="1357298"/>
            <a:ext cx="6786610"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428596" y="3786190"/>
            <a:ext cx="8286808" cy="857256"/>
          </a:xfrm>
        </p:spPr>
        <p:txBody>
          <a:bodyPr anchor="ctr"/>
          <a:lstStyle>
            <a:lvl1pPr algn="l">
              <a:defRPr sz="4400" b="1" cap="all"/>
            </a:lvl1pPr>
          </a:lstStyle>
          <a:p>
            <a:r>
              <a:rPr kumimoji="0" lang="ko-KR" altLang="en-US"/>
              <a:t>마스터 제목 스타일 편집</a:t>
            </a:r>
            <a:endParaRPr kumimoji="0" lang="en-US"/>
          </a:p>
        </p:txBody>
      </p:sp>
      <p:sp>
        <p:nvSpPr>
          <p:cNvPr id="3" name="텍스트 개체 틀 2"/>
          <p:cNvSpPr>
            <a:spLocks noGrp="1"/>
          </p:cNvSpPr>
          <p:nvPr>
            <p:ph type="body" idx="1"/>
          </p:nvPr>
        </p:nvSpPr>
        <p:spPr>
          <a:xfrm>
            <a:off x="500034" y="4857760"/>
            <a:ext cx="8215370" cy="1214446"/>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4" name="날짜 개체 틀 3"/>
          <p:cNvSpPr>
            <a:spLocks noGrp="1"/>
          </p:cNvSpPr>
          <p:nvPr>
            <p:ph type="dt" sz="half" idx="10"/>
          </p:nvPr>
        </p:nvSpPr>
        <p:spPr/>
        <p:txBody>
          <a:bodyPr/>
          <a:lstStyle/>
          <a:p>
            <a:fld id="{BD2BF203-4C9C-4806-B253-B87DAAC5DD0A}" type="datetime1">
              <a:rPr lang="ko-KR" altLang="en-US" smtClean="0"/>
              <a:pPr/>
              <a:t>2021-11-17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95CC2CB-4A2F-4249-993A-004EDBBDB399}" type="slidenum">
              <a:rPr lang="ko-KR" altLang="en-US" smtClean="0"/>
              <a:pPr/>
              <a:t>‹#›</a:t>
            </a:fld>
            <a:endParaRPr lang="ko-KR" altLang="en-US"/>
          </a:p>
        </p:txBody>
      </p:sp>
      <p:cxnSp>
        <p:nvCxnSpPr>
          <p:cNvPr id="8" name="직선 연결선 7"/>
          <p:cNvCxnSpPr/>
          <p:nvPr/>
        </p:nvCxnSpPr>
        <p:spPr>
          <a:xfrm flipV="1">
            <a:off x="513495" y="4714884"/>
            <a:ext cx="8201909" cy="29261"/>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428612"/>
            <a:ext cx="8229600" cy="1143000"/>
          </a:xfrm>
        </p:spPr>
        <p:txBody>
          <a:bodyPr/>
          <a:lstStyle/>
          <a:p>
            <a:r>
              <a:rPr kumimoji="0" lang="ko-KR" altLang="en-US"/>
              <a:t>마스터 제목 스타일 편집</a:t>
            </a:r>
            <a:endParaRPr kumimoji="0"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5" name="날짜 개체 틀 4"/>
          <p:cNvSpPr>
            <a:spLocks noGrp="1"/>
          </p:cNvSpPr>
          <p:nvPr>
            <p:ph type="dt" sz="half" idx="10"/>
          </p:nvPr>
        </p:nvSpPr>
        <p:spPr/>
        <p:txBody>
          <a:bodyPr/>
          <a:lstStyle/>
          <a:p>
            <a:fld id="{6E42C3B2-BB29-4EA2-AB0B-1D3A13904A16}" type="datetime1">
              <a:rPr lang="ko-KR" altLang="en-US" smtClean="0"/>
              <a:pPr/>
              <a:t>2021-11-17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95CC2CB-4A2F-4249-993A-004EDBBDB399}"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kumimoji="0" lang="ko-KR" altLang="en-US"/>
              <a:t>마스터 제목 스타일 편집</a:t>
            </a:r>
            <a:endParaRPr kumimoji="0" lang="en-US"/>
          </a:p>
        </p:txBody>
      </p:sp>
      <p:sp>
        <p:nvSpPr>
          <p:cNvPr id="3" name="텍스트 개체 틀 2"/>
          <p:cNvSpPr>
            <a:spLocks noGrp="1"/>
          </p:cNvSpPr>
          <p:nvPr>
            <p:ph type="body" idx="1"/>
          </p:nvPr>
        </p:nvSpPr>
        <p:spPr>
          <a:xfrm>
            <a:off x="500034" y="5354646"/>
            <a:ext cx="4041648" cy="639762"/>
          </a:xfrm>
          <a:prstGeom prst="roundRect">
            <a:avLst>
              <a:gd name="adj" fmla="val 0"/>
            </a:avLst>
          </a:prstGeom>
          <a:noFill/>
          <a:ln w="19050">
            <a:noFill/>
            <a:prstDash val="sysDot"/>
          </a:ln>
          <a:scene3d>
            <a:camera prst="orthographicFront"/>
            <a:lightRig rig="threePt" dir="t"/>
          </a:scene3d>
          <a:sp3d>
            <a:contourClr>
              <a:schemeClr val="tx2"/>
            </a:contourClr>
          </a:sp3d>
        </p:spPr>
        <p:txBody>
          <a:bodyPr anchor="ctr"/>
          <a:lstStyle>
            <a:lvl1pPr marL="0" indent="0" algn="ctr">
              <a:buNone/>
              <a:defRPr sz="2400" b="1"/>
            </a:lvl1pPr>
            <a:lvl2pPr marL="457200" indent="0" algn="ctr">
              <a:buNone/>
              <a:defRPr sz="2000" b="1"/>
            </a:lvl2pPr>
            <a:lvl3pPr marL="914400" indent="0" algn="ctr">
              <a:buNone/>
              <a:defRPr sz="1800" b="1"/>
            </a:lvl3pPr>
            <a:lvl4pPr marL="1371600" indent="0" algn="ctr">
              <a:buNone/>
              <a:defRPr sz="1600" b="1"/>
            </a:lvl4pPr>
            <a:lvl5pPr marL="1828800" indent="0" algn="ctr">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a:t>마스터 텍스트 스타일을 편집합니다</a:t>
            </a:r>
          </a:p>
        </p:txBody>
      </p:sp>
      <p:sp>
        <p:nvSpPr>
          <p:cNvPr id="4" name="내용 개체 틀 3"/>
          <p:cNvSpPr>
            <a:spLocks noGrp="1"/>
          </p:cNvSpPr>
          <p:nvPr>
            <p:ph sz="half" idx="2"/>
          </p:nvPr>
        </p:nvSpPr>
        <p:spPr>
          <a:xfrm>
            <a:off x="500034" y="1571612"/>
            <a:ext cx="4040188" cy="37862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5" name="텍스트 개체 틀 4"/>
          <p:cNvSpPr>
            <a:spLocks noGrp="1"/>
          </p:cNvSpPr>
          <p:nvPr>
            <p:ph type="body" sz="quarter" idx="3"/>
          </p:nvPr>
        </p:nvSpPr>
        <p:spPr>
          <a:xfrm>
            <a:off x="4687860" y="5357826"/>
            <a:ext cx="4041648" cy="639762"/>
          </a:xfrm>
          <a:prstGeom prst="roundRect">
            <a:avLst>
              <a:gd name="adj" fmla="val 0"/>
            </a:avLst>
          </a:prstGeom>
          <a:noFill/>
          <a:ln w="19050">
            <a:noFill/>
            <a:prstDash val="sysDot"/>
          </a:ln>
          <a:scene3d>
            <a:camera prst="orthographicFront"/>
            <a:lightRig rig="threePt" dir="t"/>
          </a:scene3d>
          <a:sp3d>
            <a:contourClr>
              <a:schemeClr val="tx2"/>
            </a:contourClr>
          </a:sp3d>
        </p:spPr>
        <p:txBody>
          <a:bodyPr anchor="ctr"/>
          <a:lstStyle>
            <a:lvl1pPr marL="0" indent="0" algn="ctr">
              <a:buNone/>
              <a:defRPr sz="2400" b="1"/>
            </a:lvl1pPr>
            <a:lvl2pPr marL="457200" indent="0" algn="ctr">
              <a:buNone/>
              <a:defRPr sz="2000" b="1"/>
            </a:lvl2pPr>
            <a:lvl3pPr marL="914400" indent="0" algn="ctr">
              <a:buNone/>
              <a:defRPr sz="1800" b="1"/>
            </a:lvl3pPr>
            <a:lvl4pPr marL="1371600" indent="0" algn="ctr">
              <a:buNone/>
              <a:defRPr sz="1600" b="1"/>
            </a:lvl4pPr>
            <a:lvl5pPr marL="1828800" indent="0" algn="ctr">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ko-KR" altLang="en-US"/>
              <a:t>마스터 텍스트 스타일을 편집합니다</a:t>
            </a:r>
          </a:p>
        </p:txBody>
      </p:sp>
      <p:sp>
        <p:nvSpPr>
          <p:cNvPr id="6" name="내용 개체 틀 5"/>
          <p:cNvSpPr>
            <a:spLocks noGrp="1"/>
          </p:cNvSpPr>
          <p:nvPr>
            <p:ph sz="quarter" idx="4"/>
          </p:nvPr>
        </p:nvSpPr>
        <p:spPr>
          <a:xfrm>
            <a:off x="4687860" y="1571612"/>
            <a:ext cx="4041775" cy="37862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7" name="날짜 개체 틀 6"/>
          <p:cNvSpPr>
            <a:spLocks noGrp="1"/>
          </p:cNvSpPr>
          <p:nvPr>
            <p:ph type="dt" sz="half" idx="10"/>
          </p:nvPr>
        </p:nvSpPr>
        <p:spPr/>
        <p:txBody>
          <a:bodyPr/>
          <a:lstStyle/>
          <a:p>
            <a:fld id="{1C7FDA6C-7F9F-48D9-8985-D8A383CEE2D8}" type="datetime1">
              <a:rPr lang="ko-KR" altLang="en-US" smtClean="0"/>
              <a:pPr/>
              <a:t>2021-11-17</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D95CC2CB-4A2F-4249-993A-004EDBBDB399}" type="slidenum">
              <a:rPr lang="ko-KR" altLang="en-US" smtClean="0"/>
              <a:pPr/>
              <a:t>‹#›</a:t>
            </a:fld>
            <a:endParaRPr lang="ko-KR" altLang="en-US"/>
          </a:p>
        </p:txBody>
      </p:sp>
      <p:cxnSp>
        <p:nvCxnSpPr>
          <p:cNvPr id="11" name="직선 연결선 10"/>
          <p:cNvCxnSpPr/>
          <p:nvPr/>
        </p:nvCxnSpPr>
        <p:spPr>
          <a:xfrm>
            <a:off x="500034" y="6215082"/>
            <a:ext cx="8143932"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a:t>마스터 제목 스타일 편집</a:t>
            </a:r>
            <a:endParaRPr kumimoji="0" lang="en-US"/>
          </a:p>
        </p:txBody>
      </p:sp>
      <p:sp>
        <p:nvSpPr>
          <p:cNvPr id="3" name="날짜 개체 틀 2"/>
          <p:cNvSpPr>
            <a:spLocks noGrp="1"/>
          </p:cNvSpPr>
          <p:nvPr>
            <p:ph type="dt" sz="half" idx="10"/>
          </p:nvPr>
        </p:nvSpPr>
        <p:spPr/>
        <p:txBody>
          <a:bodyPr/>
          <a:lstStyle/>
          <a:p>
            <a:fld id="{D4822DA9-A765-4275-BF33-171BD04FEF2B}" type="datetime1">
              <a:rPr lang="ko-KR" altLang="en-US" smtClean="0"/>
              <a:pPr/>
              <a:t>2021-11-17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D95CC2CB-4A2F-4249-993A-004EDBBDB399}"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1F2E1A5-BC22-4C12-A2A7-3E2EA018AAD8}" type="datetime1">
              <a:rPr lang="ko-KR" altLang="en-US" smtClean="0"/>
              <a:pPr/>
              <a:t>2021-11-17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D95CC2CB-4A2F-4249-993A-004EDBBDB399}"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3" name="내용 개체 틀 2"/>
          <p:cNvSpPr>
            <a:spLocks noGrp="1"/>
          </p:cNvSpPr>
          <p:nvPr>
            <p:ph idx="1"/>
          </p:nvPr>
        </p:nvSpPr>
        <p:spPr>
          <a:xfrm>
            <a:off x="500034" y="1357299"/>
            <a:ext cx="7572428" cy="3643339"/>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2" name="제목 1"/>
          <p:cNvSpPr>
            <a:spLocks noGrp="1"/>
          </p:cNvSpPr>
          <p:nvPr>
            <p:ph type="title"/>
          </p:nvPr>
        </p:nvSpPr>
        <p:spPr>
          <a:xfrm>
            <a:off x="428596" y="571480"/>
            <a:ext cx="7643866" cy="642942"/>
          </a:xfrm>
        </p:spPr>
        <p:txBody>
          <a:bodyPr anchor="b"/>
          <a:lstStyle>
            <a:lvl1pPr algn="l">
              <a:defRPr sz="2800" b="1"/>
            </a:lvl1pPr>
          </a:lstStyle>
          <a:p>
            <a:r>
              <a:rPr kumimoji="0" lang="ko-KR" altLang="en-US"/>
              <a:t>마스터 제목 스타일 편집</a:t>
            </a:r>
            <a:endParaRPr kumimoji="0" lang="en-US"/>
          </a:p>
        </p:txBody>
      </p:sp>
      <p:sp>
        <p:nvSpPr>
          <p:cNvPr id="4" name="텍스트 개체 틀 3"/>
          <p:cNvSpPr>
            <a:spLocks noGrp="1"/>
          </p:cNvSpPr>
          <p:nvPr>
            <p:ph type="body" sz="half" idx="2"/>
          </p:nvPr>
        </p:nvSpPr>
        <p:spPr>
          <a:xfrm>
            <a:off x="492114" y="5072074"/>
            <a:ext cx="8151852" cy="10540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5" name="날짜 개체 틀 4"/>
          <p:cNvSpPr>
            <a:spLocks noGrp="1"/>
          </p:cNvSpPr>
          <p:nvPr>
            <p:ph type="dt" sz="half" idx="10"/>
          </p:nvPr>
        </p:nvSpPr>
        <p:spPr/>
        <p:txBody>
          <a:bodyPr/>
          <a:lstStyle/>
          <a:p>
            <a:fld id="{91BEABF7-3518-42E7-8D3F-FA943FD0CBF1}" type="datetime1">
              <a:rPr lang="ko-KR" altLang="en-US" smtClean="0"/>
              <a:pPr/>
              <a:t>2021-11-17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95CC2CB-4A2F-4249-993A-004EDBBDB399}" type="slidenum">
              <a:rPr lang="ko-KR" altLang="en-US" smtClean="0"/>
              <a:pPr/>
              <a:t>‹#›</a:t>
            </a:fld>
            <a:endParaRPr lang="ko-KR" altLang="en-US"/>
          </a:p>
        </p:txBody>
      </p:sp>
      <p:cxnSp>
        <p:nvCxnSpPr>
          <p:cNvPr id="9" name="직선 연결선 8"/>
          <p:cNvCxnSpPr/>
          <p:nvPr/>
        </p:nvCxnSpPr>
        <p:spPr>
          <a:xfrm>
            <a:off x="500034" y="1214422"/>
            <a:ext cx="7572428" cy="1588"/>
          </a:xfrm>
          <a:prstGeom prst="line">
            <a:avLst/>
          </a:prstGeom>
          <a:noFill/>
          <a:ln w="38100" cap="rnd" cmpd="sng" algn="ctr">
            <a:solidFill>
              <a:srgbClr val="FBFEC6">
                <a:shade val="75000"/>
              </a:srgbClr>
            </a:solidFill>
            <a:prstDash val="sysDot"/>
          </a:ln>
          <a:effectLst>
            <a:outerShdw blurRad="50800" dist="25400" dir="2400000" algn="tl"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bg>
      <p:bgRef idx="1003">
        <a:schemeClr val="bg2"/>
      </p:bgRef>
    </p:bg>
    <p:spTree>
      <p:nvGrpSpPr>
        <p:cNvPr id="1" name=""/>
        <p:cNvGrpSpPr/>
        <p:nvPr/>
      </p:nvGrpSpPr>
      <p:grpSpPr>
        <a:xfrm>
          <a:off x="0" y="0"/>
          <a:ext cx="0" cy="0"/>
          <a:chOff x="0" y="0"/>
          <a:chExt cx="0" cy="0"/>
        </a:xfrm>
      </p:grpSpPr>
      <p:sp>
        <p:nvSpPr>
          <p:cNvPr id="2" name="제목 1"/>
          <p:cNvSpPr>
            <a:spLocks noGrp="1"/>
          </p:cNvSpPr>
          <p:nvPr>
            <p:ph type="title"/>
          </p:nvPr>
        </p:nvSpPr>
        <p:spPr>
          <a:xfrm>
            <a:off x="1643042" y="428604"/>
            <a:ext cx="4500594" cy="566738"/>
          </a:xfrm>
        </p:spPr>
        <p:txBody>
          <a:bodyPr anchor="ctr"/>
          <a:lstStyle>
            <a:lvl1pPr algn="l">
              <a:defRPr sz="2000" b="1"/>
            </a:lvl1pPr>
          </a:lstStyle>
          <a:p>
            <a:r>
              <a:rPr kumimoji="0" lang="ko-KR" altLang="en-US"/>
              <a:t>마스터 제목 스타일 편집</a:t>
            </a:r>
            <a:endParaRPr kumimoji="0" lang="en-US"/>
          </a:p>
        </p:txBody>
      </p:sp>
      <p:sp>
        <p:nvSpPr>
          <p:cNvPr id="4" name="텍스트 개체 틀 3"/>
          <p:cNvSpPr>
            <a:spLocks noGrp="1"/>
          </p:cNvSpPr>
          <p:nvPr>
            <p:ph type="body" sz="half" idx="2"/>
          </p:nvPr>
        </p:nvSpPr>
        <p:spPr>
          <a:xfrm>
            <a:off x="2500298" y="5500702"/>
            <a:ext cx="5214974" cy="714380"/>
          </a:xfrm>
        </p:spPr>
        <p:txBody>
          <a:bodyPr/>
          <a:lstStyle>
            <a:lvl1pPr marL="0" indent="0" algn="l">
              <a:buNone/>
              <a:defRPr sz="1400"/>
            </a:lvl1pPr>
            <a:lvl2pPr marL="457200" indent="0" algn="l">
              <a:buNone/>
              <a:defRPr sz="1200"/>
            </a:lvl2pPr>
            <a:lvl3pPr marL="914400" indent="0" algn="l">
              <a:buNone/>
              <a:defRPr sz="1000"/>
            </a:lvl3pPr>
            <a:lvl4pPr marL="1371600" indent="0" algn="l">
              <a:buNone/>
              <a:defRPr sz="900"/>
            </a:lvl4pPr>
            <a:lvl5pPr marL="1828800" indent="0" algn="l">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ko-KR" altLang="en-US"/>
              <a:t>마스터 텍스트 스타일을 편집합니다</a:t>
            </a:r>
          </a:p>
          <a:p>
            <a:pPr lvl="1" eaLnBrk="1" latinLnBrk="0" hangingPunct="1"/>
            <a:r>
              <a:rPr lang="ko-KR" altLang="en-US"/>
              <a:t>둘째 수준</a:t>
            </a:r>
          </a:p>
          <a:p>
            <a:pPr lvl="2" eaLnBrk="1" latinLnBrk="0" hangingPunct="1"/>
            <a:r>
              <a:rPr lang="ko-KR" altLang="en-US"/>
              <a:t>셋째 수준</a:t>
            </a:r>
          </a:p>
          <a:p>
            <a:pPr lvl="3" eaLnBrk="1" latinLnBrk="0" hangingPunct="1"/>
            <a:r>
              <a:rPr lang="ko-KR" altLang="en-US"/>
              <a:t>넷째 수준</a:t>
            </a:r>
          </a:p>
          <a:p>
            <a:pPr lvl="4" eaLnBrk="1" latinLnBrk="0" hangingPunct="1"/>
            <a:r>
              <a:rPr lang="ko-KR" altLang="en-US"/>
              <a:t>다섯째 수준</a:t>
            </a:r>
            <a:endParaRPr kumimoji="0" lang="en-US"/>
          </a:p>
        </p:txBody>
      </p:sp>
      <p:sp>
        <p:nvSpPr>
          <p:cNvPr id="5" name="날짜 개체 틀 4"/>
          <p:cNvSpPr>
            <a:spLocks noGrp="1"/>
          </p:cNvSpPr>
          <p:nvPr>
            <p:ph type="dt" sz="half" idx="10"/>
          </p:nvPr>
        </p:nvSpPr>
        <p:spPr/>
        <p:txBody>
          <a:bodyPr/>
          <a:lstStyle/>
          <a:p>
            <a:fld id="{F7EB210A-4AB6-4416-B29B-207C768C8ACD}" type="datetime1">
              <a:rPr lang="ko-KR" altLang="en-US" smtClean="0"/>
              <a:pPr/>
              <a:t>2021-11-17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95CC2CB-4A2F-4249-993A-004EDBBDB399}" type="slidenum">
              <a:rPr lang="ko-KR" altLang="en-US" smtClean="0"/>
              <a:pPr/>
              <a:t>‹#›</a:t>
            </a:fld>
            <a:endParaRPr lang="ko-KR" altLang="en-US"/>
          </a:p>
        </p:txBody>
      </p:sp>
      <p:sp>
        <p:nvSpPr>
          <p:cNvPr id="12" name="그림 개체 틀 11"/>
          <p:cNvSpPr>
            <a:spLocks noGrp="1"/>
          </p:cNvSpPr>
          <p:nvPr>
            <p:ph type="pic" sz="quarter" idx="1"/>
          </p:nvPr>
        </p:nvSpPr>
        <p:spPr>
          <a:xfrm>
            <a:off x="1785918" y="1000108"/>
            <a:ext cx="5857875" cy="4429125"/>
          </a:xfrm>
          <a:prstGeom prst="snip2DiagRect">
            <a:avLst>
              <a:gd name="adj1" fmla="val 0"/>
              <a:gd name="adj2" fmla="val 16667"/>
            </a:avLst>
          </a:prstGeom>
          <a:solidFill>
            <a:schemeClr val="bg2">
              <a:shade val="50000"/>
            </a:schemeClr>
          </a:solidFill>
          <a:ln w="76200">
            <a:solidFill>
              <a:schemeClr val="bg2">
                <a:tint val="60000"/>
              </a:schemeClr>
            </a:solidFill>
          </a:ln>
        </p:spPr>
        <p:txBody>
          <a:bodyPr/>
          <a:lstStyle/>
          <a:p>
            <a:r>
              <a:rPr kumimoji="0" lang="ko-KR" altLang="en-US"/>
              <a:t>그림을 추가하려면 아이콘을 클릭하십시오</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428604"/>
            <a:ext cx="6829444" cy="857248"/>
          </a:xfrm>
          <a:prstGeom prst="rect">
            <a:avLst/>
          </a:prstGeom>
        </p:spPr>
        <p:txBody>
          <a:bodyPr vert="horz" rtlCol="0" anchor="ctr">
            <a:normAutofit/>
          </a:bodyPr>
          <a:lstStyle/>
          <a:p>
            <a:r>
              <a:rPr kumimoji="0" lang="ko-KR" altLang="en-US"/>
              <a:t>마스터 제목 스타일 편집</a:t>
            </a:r>
            <a:endParaRPr kumimoji="0" lang="en-US"/>
          </a:p>
        </p:txBody>
      </p:sp>
      <p:sp>
        <p:nvSpPr>
          <p:cNvPr id="3" name="텍스트 개체 틀 2"/>
          <p:cNvSpPr>
            <a:spLocks noGrp="1"/>
          </p:cNvSpPr>
          <p:nvPr>
            <p:ph type="body" idx="1"/>
          </p:nvPr>
        </p:nvSpPr>
        <p:spPr>
          <a:xfrm>
            <a:off x="485804" y="1500174"/>
            <a:ext cx="8229600" cy="4625990"/>
          </a:xfrm>
          <a:prstGeom prst="rect">
            <a:avLst/>
          </a:prstGeom>
        </p:spPr>
        <p:txBody>
          <a:bodyPr vert="horz" rtlCol="0">
            <a:normAutofit/>
          </a:bodyPr>
          <a:lstStyle/>
          <a:p>
            <a:pPr lvl="0" eaLnBrk="1" latinLnBrk="0" hangingPunct="1"/>
            <a:r>
              <a:rPr kumimoji="0" lang="ko-KR" altLang="en-US"/>
              <a:t>마스터 텍스트 스타일을 편집합니다</a:t>
            </a:r>
          </a:p>
          <a:p>
            <a:pPr lvl="1" eaLnBrk="1" latinLnBrk="0" hangingPunct="1"/>
            <a:r>
              <a:rPr kumimoji="0" lang="ko-KR" altLang="en-US"/>
              <a:t>둘째 수준</a:t>
            </a:r>
          </a:p>
          <a:p>
            <a:pPr lvl="2" eaLnBrk="1" latinLnBrk="0" hangingPunct="1"/>
            <a:r>
              <a:rPr kumimoji="0" lang="ko-KR" altLang="en-US"/>
              <a:t>셋째 수준</a:t>
            </a:r>
          </a:p>
          <a:p>
            <a:pPr lvl="3" eaLnBrk="1" latinLnBrk="0" hangingPunct="1"/>
            <a:r>
              <a:rPr kumimoji="0" lang="ko-KR" altLang="en-US"/>
              <a:t>넷째 수준</a:t>
            </a:r>
          </a:p>
          <a:p>
            <a:pPr lvl="4" eaLnBrk="1" latinLnBrk="0" hangingPunct="1"/>
            <a:r>
              <a:rPr kumimoji="0" lang="ko-KR" altLang="en-US"/>
              <a:t>다섯째 수준</a:t>
            </a:r>
            <a:endParaRPr kumimoji="0" lang="en-US"/>
          </a:p>
        </p:txBody>
      </p:sp>
      <p:sp>
        <p:nvSpPr>
          <p:cNvPr id="4" name="날짜 개체 틀 3"/>
          <p:cNvSpPr>
            <a:spLocks noGrp="1"/>
          </p:cNvSpPr>
          <p:nvPr>
            <p:ph type="dt" sz="half" idx="2"/>
          </p:nvPr>
        </p:nvSpPr>
        <p:spPr>
          <a:xfrm>
            <a:off x="6572264" y="6357958"/>
            <a:ext cx="2133600" cy="365125"/>
          </a:xfrm>
          <a:prstGeom prst="rect">
            <a:avLst/>
          </a:prstGeom>
        </p:spPr>
        <p:txBody>
          <a:bodyPr vert="horz" rtlCol="0" anchor="ctr"/>
          <a:lstStyle>
            <a:lvl1pPr algn="r" eaLnBrk="1" latinLnBrk="0" hangingPunct="1">
              <a:defRPr kumimoji="0" sz="1200">
                <a:solidFill>
                  <a:schemeClr val="tx1">
                    <a:tint val="95000"/>
                  </a:schemeClr>
                </a:solidFill>
              </a:defRPr>
            </a:lvl1pPr>
          </a:lstStyle>
          <a:p>
            <a:fld id="{0F3627C0-6456-4814-882F-CA5DA3A9A1AC}" type="datetime1">
              <a:rPr lang="ko-KR" altLang="en-US" smtClean="0"/>
              <a:pPr/>
              <a:t>2021-11-17</a:t>
            </a:fld>
            <a:endParaRPr lang="ko-KR" altLang="en-US"/>
          </a:p>
        </p:txBody>
      </p:sp>
      <p:sp>
        <p:nvSpPr>
          <p:cNvPr id="5" name="바닥글 개체 틀 4"/>
          <p:cNvSpPr>
            <a:spLocks noGrp="1"/>
          </p:cNvSpPr>
          <p:nvPr>
            <p:ph type="ftr" sz="quarter" idx="3"/>
          </p:nvPr>
        </p:nvSpPr>
        <p:spPr>
          <a:xfrm>
            <a:off x="461954" y="6356351"/>
            <a:ext cx="2681286" cy="365125"/>
          </a:xfrm>
          <a:prstGeom prst="rect">
            <a:avLst/>
          </a:prstGeom>
        </p:spPr>
        <p:txBody>
          <a:bodyPr vert="horz" rtlCol="0" anchor="ctr"/>
          <a:lstStyle>
            <a:lvl1pPr algn="l" eaLnBrk="1" latinLnBrk="0" hangingPunct="1">
              <a:defRPr kumimoji="0" sz="1200">
                <a:solidFill>
                  <a:schemeClr val="tx1">
                    <a:tint val="95000"/>
                  </a:schemeClr>
                </a:solidFill>
              </a:defRPr>
            </a:lvl1pPr>
          </a:lstStyle>
          <a:p>
            <a:endParaRPr lang="ko-KR" altLang="en-US"/>
          </a:p>
        </p:txBody>
      </p:sp>
      <p:sp>
        <p:nvSpPr>
          <p:cNvPr id="6" name="슬라이드 번호 개체 틀 5"/>
          <p:cNvSpPr>
            <a:spLocks noGrp="1"/>
          </p:cNvSpPr>
          <p:nvPr>
            <p:ph type="sldNum" sz="quarter" idx="4"/>
          </p:nvPr>
        </p:nvSpPr>
        <p:spPr>
          <a:xfrm>
            <a:off x="4143372" y="6356351"/>
            <a:ext cx="1114404" cy="365125"/>
          </a:xfrm>
          <a:prstGeom prst="rect">
            <a:avLst/>
          </a:prstGeom>
        </p:spPr>
        <p:txBody>
          <a:bodyPr vert="horz" rtlCol="0" anchor="ctr"/>
          <a:lstStyle>
            <a:lvl1pPr algn="ctr" eaLnBrk="1" latinLnBrk="0" hangingPunct="1">
              <a:defRPr kumimoji="0" sz="1200">
                <a:solidFill>
                  <a:schemeClr val="tx1">
                    <a:tint val="95000"/>
                  </a:schemeClr>
                </a:solidFill>
              </a:defRPr>
            </a:lvl1pPr>
          </a:lstStyle>
          <a:p>
            <a:fld id="{D95CC2CB-4A2F-4249-993A-004EDBBDB399}" type="slidenum">
              <a:rPr lang="ko-KR" altLang="en-US" smtClean="0"/>
              <a:pPr/>
              <a:t>‹#›</a:t>
            </a:fld>
            <a:endParaRPr lang="ko-KR" alt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rtl="0" eaLnBrk="1" latinLnBrk="1" hangingPunct="1">
        <a:spcBef>
          <a:spcPct val="0"/>
        </a:spcBef>
        <a:buNone/>
        <a:defRPr kumimoji="0" sz="4000" b="0" kern="1200">
          <a:gradFill flip="none" rotWithShape="1">
            <a:gsLst>
              <a:gs pos="0">
                <a:schemeClr val="tx2"/>
              </a:gs>
              <a:gs pos="100000">
                <a:schemeClr val="tx1"/>
              </a:gs>
            </a:gsLst>
            <a:lin ang="5400000" scaled="1"/>
            <a:tileRect/>
          </a:gradFill>
          <a:effectLst>
            <a:innerShdw blurRad="50800" dist="50800" dir="13500000">
              <a:srgbClr val="000000">
                <a:alpha val="80000"/>
              </a:srgbClr>
            </a:innerShdw>
          </a:effectLst>
          <a:latin typeface="+mj-ea"/>
          <a:ea typeface="+mj-ea"/>
          <a:cs typeface="HY견고딕"/>
        </a:defRPr>
      </a:lvl1pPr>
      <a:lvl2pPr eaLnBrk="1" latinLnBrk="1" hangingPunct="1">
        <a:defRPr kumimoji="0">
          <a:solidFill>
            <a:schemeClr val="tx2"/>
          </a:solidFill>
        </a:defRPr>
      </a:lvl2pPr>
      <a:lvl3pPr eaLnBrk="1" latinLnBrk="1" hangingPunct="1">
        <a:defRPr kumimoji="0">
          <a:solidFill>
            <a:schemeClr val="tx2"/>
          </a:solidFill>
        </a:defRPr>
      </a:lvl3pPr>
      <a:lvl4pPr eaLnBrk="1" latinLnBrk="1" hangingPunct="1">
        <a:defRPr kumimoji="0">
          <a:solidFill>
            <a:schemeClr val="tx2"/>
          </a:solidFill>
        </a:defRPr>
      </a:lvl4pPr>
      <a:lvl5pPr eaLnBrk="1" latinLnBrk="1" hangingPunct="1">
        <a:defRPr kumimoji="0">
          <a:solidFill>
            <a:schemeClr val="tx2"/>
          </a:solidFill>
        </a:defRPr>
      </a:lvl5pPr>
      <a:lvl6pPr eaLnBrk="1" latinLnBrk="1" hangingPunct="1">
        <a:defRPr kumimoji="0">
          <a:solidFill>
            <a:schemeClr val="tx2"/>
          </a:solidFill>
        </a:defRPr>
      </a:lvl6pPr>
      <a:lvl7pPr eaLnBrk="1" latinLnBrk="1" hangingPunct="1">
        <a:defRPr kumimoji="0">
          <a:solidFill>
            <a:schemeClr val="tx2"/>
          </a:solidFill>
        </a:defRPr>
      </a:lvl7pPr>
      <a:lvl8pPr eaLnBrk="1" latinLnBrk="1" hangingPunct="1">
        <a:defRPr kumimoji="0">
          <a:solidFill>
            <a:schemeClr val="tx2"/>
          </a:solidFill>
        </a:defRPr>
      </a:lvl8pPr>
      <a:lvl9pPr eaLnBrk="1" latinLnBrk="1" hangingPunct="1">
        <a:defRPr kumimoji="0">
          <a:solidFill>
            <a:schemeClr val="tx2"/>
          </a:solidFill>
        </a:defRPr>
      </a:lvl9pPr>
    </p:titleStyle>
    <p:bodyStyle>
      <a:lvl1pPr marL="342900" indent="-342900" algn="l" rtl="0" eaLnBrk="1" latinLnBrk="1" hangingPunct="1">
        <a:spcBef>
          <a:spcPct val="20000"/>
        </a:spcBef>
        <a:buClr>
          <a:schemeClr val="accent2"/>
        </a:buClr>
        <a:buFont typeface="Wingdings 2"/>
        <a:buChar char="õ"/>
        <a:defRPr kumimoji="0" sz="3200" kern="1200">
          <a:solidFill>
            <a:schemeClr val="tx1"/>
          </a:solidFill>
          <a:latin typeface="+mn-ea"/>
          <a:ea typeface="+mn-ea"/>
          <a:cs typeface="맑은 고딕"/>
        </a:defRPr>
      </a:lvl1pPr>
      <a:lvl2pPr marL="742950" indent="-285750" algn="l" rtl="0" eaLnBrk="1" latinLnBrk="1" hangingPunct="1">
        <a:spcBef>
          <a:spcPct val="20000"/>
        </a:spcBef>
        <a:buClr>
          <a:schemeClr val="accent1"/>
        </a:buClr>
        <a:buSzPct val="90000"/>
        <a:buFont typeface="Wingdings 2"/>
        <a:buChar char="â"/>
        <a:defRPr kumimoji="0" sz="2800" kern="1200">
          <a:solidFill>
            <a:schemeClr val="tx1"/>
          </a:solidFill>
          <a:latin typeface="+mn-ea"/>
          <a:ea typeface="+mn-ea"/>
          <a:cs typeface="맑은 고딕"/>
        </a:defRPr>
      </a:lvl2pPr>
      <a:lvl3pPr marL="1143000" indent="-228600" algn="l" rtl="0" eaLnBrk="1" latinLnBrk="1" hangingPunct="1">
        <a:spcBef>
          <a:spcPct val="20000"/>
        </a:spcBef>
        <a:buClr>
          <a:schemeClr val="accent3"/>
        </a:buClr>
        <a:buSzPct val="85000"/>
        <a:buFont typeface="Wingdings 2"/>
        <a:buChar char="Ý"/>
        <a:defRPr kumimoji="0" sz="2400" kern="1200">
          <a:solidFill>
            <a:schemeClr val="tx1"/>
          </a:solidFill>
          <a:latin typeface="+mn-ea"/>
          <a:ea typeface="+mn-ea"/>
          <a:cs typeface="맑은 고딕"/>
        </a:defRPr>
      </a:lvl3pPr>
      <a:lvl4pPr marL="1600200" indent="-228600" algn="l" rtl="0" eaLnBrk="1" latinLnBrk="1" hangingPunct="1">
        <a:spcBef>
          <a:spcPct val="20000"/>
        </a:spcBef>
        <a:buClr>
          <a:schemeClr val="accent5"/>
        </a:buClr>
        <a:buSzPct val="75000"/>
        <a:buFont typeface="Wingdings 2"/>
        <a:buChar char="×"/>
        <a:defRPr kumimoji="0" sz="2200" kern="1200">
          <a:solidFill>
            <a:schemeClr val="tx1"/>
          </a:solidFill>
          <a:latin typeface="+mn-ea"/>
          <a:ea typeface="+mn-ea"/>
          <a:cs typeface="맑은 고딕"/>
        </a:defRPr>
      </a:lvl4pPr>
      <a:lvl5pPr marL="2057400" indent="-228600" algn="l" rtl="0" eaLnBrk="1" latinLnBrk="1" hangingPunct="1">
        <a:spcBef>
          <a:spcPct val="20000"/>
        </a:spcBef>
        <a:buClr>
          <a:schemeClr val="accent6"/>
        </a:buClr>
        <a:buSzPct val="70000"/>
        <a:buFont typeface="Wingdings 2"/>
        <a:buChar char="Ð"/>
        <a:defRPr kumimoji="0" sz="2000" kern="1200">
          <a:solidFill>
            <a:schemeClr val="tx1"/>
          </a:solidFill>
          <a:latin typeface="+mn-ea"/>
          <a:ea typeface="+mn-ea"/>
          <a:cs typeface="맑은 고딕"/>
        </a:defRPr>
      </a:lvl5pPr>
      <a:lvl6pPr marL="2514600" indent="-228600" algn="l" rtl="0" eaLnBrk="1" latinLnBrk="1" hangingPunct="1">
        <a:spcBef>
          <a:spcPct val="20000"/>
        </a:spcBef>
        <a:buClr>
          <a:schemeClr val="accent4">
            <a:tint val="60000"/>
          </a:schemeClr>
        </a:buClr>
        <a:buSzPct val="60000"/>
        <a:buFont typeface="Wingdings 2"/>
        <a:buChar char="×"/>
        <a:defRPr kumimoji="0" sz="1800" kern="1200">
          <a:solidFill>
            <a:schemeClr val="tx1"/>
          </a:solidFill>
          <a:latin typeface="+mn-lt"/>
          <a:ea typeface="+mn-ea"/>
          <a:cs typeface="+mn-cs"/>
        </a:defRPr>
      </a:lvl6pPr>
      <a:lvl7pPr marL="2971800" indent="-228600" algn="l" rtl="0" eaLnBrk="1" latinLnBrk="1" hangingPunct="1">
        <a:spcBef>
          <a:spcPct val="20000"/>
        </a:spcBef>
        <a:buClr>
          <a:schemeClr val="tx2"/>
        </a:buClr>
        <a:buSzPct val="50000"/>
        <a:buFont typeface="Wingdings 2"/>
        <a:buChar char="Ý"/>
        <a:defRPr kumimoji="0" sz="1600" kern="1200">
          <a:solidFill>
            <a:schemeClr val="tx1"/>
          </a:solidFill>
          <a:latin typeface="+mn-lt"/>
          <a:ea typeface="+mn-ea"/>
          <a:cs typeface="+mn-cs"/>
        </a:defRPr>
      </a:lvl7pPr>
      <a:lvl8pPr marL="3429000" indent="-228600" algn="l" rtl="0" eaLnBrk="1" latinLnBrk="1" hangingPunct="1">
        <a:spcBef>
          <a:spcPct val="20000"/>
        </a:spcBef>
        <a:buClr>
          <a:schemeClr val="accent3">
            <a:tint val="60000"/>
          </a:schemeClr>
        </a:buClr>
        <a:buSzPct val="50000"/>
        <a:buFont typeface="Wingdings 2"/>
        <a:buChar char="â"/>
        <a:defRPr kumimoji="0" sz="1400" kern="1200">
          <a:solidFill>
            <a:schemeClr val="tx1"/>
          </a:solidFill>
          <a:latin typeface="+mn-lt"/>
          <a:ea typeface="+mn-ea"/>
          <a:cs typeface="+mn-cs"/>
        </a:defRPr>
      </a:lvl8pPr>
      <a:lvl9pPr marL="3886200" indent="-228600" algn="l" rtl="0" eaLnBrk="1" latinLnBrk="1" hangingPunct="1">
        <a:spcBef>
          <a:spcPct val="20000"/>
        </a:spcBef>
        <a:buClr>
          <a:schemeClr val="accent1">
            <a:tint val="60000"/>
          </a:schemeClr>
        </a:buClr>
        <a:buSzPct val="50000"/>
        <a:buFont typeface="Wingdings 2"/>
        <a:buChar char="â"/>
        <a:defRPr kumimoji="0" sz="1400" kern="120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13" Type="http://schemas.openxmlformats.org/officeDocument/2006/relationships/image" Target="../media/image104.jpeg"/><Relationship Id="rId18" Type="http://schemas.openxmlformats.org/officeDocument/2006/relationships/image" Target="../media/image109.jpeg"/><Relationship Id="rId26" Type="http://schemas.openxmlformats.org/officeDocument/2006/relationships/image" Target="../media/image117.jpeg"/><Relationship Id="rId3" Type="http://schemas.openxmlformats.org/officeDocument/2006/relationships/image" Target="../media/image94.jpeg"/><Relationship Id="rId21" Type="http://schemas.openxmlformats.org/officeDocument/2006/relationships/image" Target="../media/image112.jpeg"/><Relationship Id="rId34" Type="http://schemas.openxmlformats.org/officeDocument/2006/relationships/image" Target="../media/image125.jpeg"/><Relationship Id="rId7" Type="http://schemas.openxmlformats.org/officeDocument/2006/relationships/image" Target="../media/image98.png"/><Relationship Id="rId12" Type="http://schemas.openxmlformats.org/officeDocument/2006/relationships/image" Target="../media/image103.jpeg"/><Relationship Id="rId17" Type="http://schemas.openxmlformats.org/officeDocument/2006/relationships/image" Target="../media/image108.jpeg"/><Relationship Id="rId25" Type="http://schemas.openxmlformats.org/officeDocument/2006/relationships/image" Target="../media/image116.jpeg"/><Relationship Id="rId33" Type="http://schemas.openxmlformats.org/officeDocument/2006/relationships/image" Target="../media/image124.jpeg"/><Relationship Id="rId2" Type="http://schemas.openxmlformats.org/officeDocument/2006/relationships/notesSlide" Target="../notesSlides/notesSlide19.xml"/><Relationship Id="rId16" Type="http://schemas.openxmlformats.org/officeDocument/2006/relationships/image" Target="../media/image107.jpeg"/><Relationship Id="rId20" Type="http://schemas.openxmlformats.org/officeDocument/2006/relationships/image" Target="../media/image111.png"/><Relationship Id="rId29"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32" Type="http://schemas.openxmlformats.org/officeDocument/2006/relationships/image" Target="../media/image123.jpeg"/><Relationship Id="rId5" Type="http://schemas.openxmlformats.org/officeDocument/2006/relationships/image" Target="../media/image96.png"/><Relationship Id="rId15" Type="http://schemas.openxmlformats.org/officeDocument/2006/relationships/image" Target="../media/image106.jpeg"/><Relationship Id="rId23" Type="http://schemas.openxmlformats.org/officeDocument/2006/relationships/image" Target="../media/image114.png"/><Relationship Id="rId28" Type="http://schemas.openxmlformats.org/officeDocument/2006/relationships/image" Target="../media/image119.jpeg"/><Relationship Id="rId10" Type="http://schemas.openxmlformats.org/officeDocument/2006/relationships/image" Target="../media/image101.png"/><Relationship Id="rId19" Type="http://schemas.openxmlformats.org/officeDocument/2006/relationships/image" Target="../media/image110.jpeg"/><Relationship Id="rId31" Type="http://schemas.openxmlformats.org/officeDocument/2006/relationships/image" Target="../media/image122.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 Id="rId22" Type="http://schemas.openxmlformats.org/officeDocument/2006/relationships/image" Target="../media/image113.png"/><Relationship Id="rId27" Type="http://schemas.openxmlformats.org/officeDocument/2006/relationships/image" Target="../media/image118.jpeg"/><Relationship Id="rId30" Type="http://schemas.openxmlformats.org/officeDocument/2006/relationships/image" Target="../media/image121.jpeg"/><Relationship Id="rId35" Type="http://schemas.openxmlformats.org/officeDocument/2006/relationships/image" Target="../media/image126.jpeg"/><Relationship Id="rId8"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cstate="print">
            <a:extLst>
              <a:ext uri="{28A0092B-C50C-407E-A947-70E740481C1C}">
                <a14:useLocalDpi xmlns:a14="http://schemas.microsoft.com/office/drawing/2010/main" val="0"/>
              </a:ext>
            </a:extLst>
          </a:blip>
          <a:srcRect l="1" t="104" r="-944"/>
          <a:stretch/>
        </p:blipFill>
        <p:spPr>
          <a:xfrm>
            <a:off x="0" y="862642"/>
            <a:ext cx="9230264" cy="5138108"/>
          </a:xfrm>
          <a:prstGeom prst="rect">
            <a:avLst/>
          </a:prstGeom>
        </p:spPr>
      </p:pic>
      <p:sp>
        <p:nvSpPr>
          <p:cNvPr id="4" name="TextBox 3"/>
          <p:cNvSpPr txBox="1"/>
          <p:nvPr/>
        </p:nvSpPr>
        <p:spPr>
          <a:xfrm>
            <a:off x="323528" y="1124744"/>
            <a:ext cx="3384376" cy="1569660"/>
          </a:xfrm>
          <a:prstGeom prst="rect">
            <a:avLst/>
          </a:prstGeom>
          <a:noFill/>
        </p:spPr>
        <p:txBody>
          <a:bodyPr wrap="square" rtlCol="0">
            <a:spAutoFit/>
          </a:bodyPr>
          <a:lstStyle/>
          <a:p>
            <a:pPr algn="just"/>
            <a:r>
              <a:rPr lang="ko-KR" altLang="en-US" sz="3200" dirty="0">
                <a:solidFill>
                  <a:schemeClr val="bg1"/>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승강기</a:t>
            </a:r>
            <a:r>
              <a:rPr lang="ko-KR" altLang="en-US" sz="3200" dirty="0">
                <a:solidFill>
                  <a:schemeClr val="accent4">
                    <a:lumMod val="50000"/>
                  </a:schemeClr>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 </a:t>
            </a:r>
            <a:endParaRPr lang="en-US" altLang="ko-KR" sz="3200" dirty="0">
              <a:solidFill>
                <a:schemeClr val="accent4">
                  <a:lumMod val="50000"/>
                </a:schemeClr>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endParaRPr>
          </a:p>
          <a:p>
            <a:pPr algn="just"/>
            <a:r>
              <a:rPr lang="ko-KR" altLang="en-US" sz="3200" b="1" dirty="0">
                <a:solidFill>
                  <a:srgbClr val="FF0000"/>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와이어로프 장력</a:t>
            </a:r>
            <a:r>
              <a:rPr lang="ko-KR" altLang="en-US" sz="3200" dirty="0">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 </a:t>
            </a:r>
            <a:endParaRPr lang="en-US" altLang="ko-KR" sz="3200" dirty="0">
              <a:solidFill>
                <a:srgbClr val="FF0000"/>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endParaRPr>
          </a:p>
          <a:p>
            <a:pPr algn="just"/>
            <a:r>
              <a:rPr lang="ko-KR" altLang="en-US" sz="3200" b="1" dirty="0">
                <a:solidFill>
                  <a:srgbClr val="FF0000"/>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자동</a:t>
            </a:r>
            <a:r>
              <a:rPr lang="ko-KR" altLang="en-US" sz="3200" b="1" dirty="0">
                <a:solidFill>
                  <a:schemeClr val="accent4">
                    <a:lumMod val="75000"/>
                  </a:schemeClr>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 균등화 장치</a:t>
            </a:r>
            <a:endParaRPr lang="en-US" altLang="ko-KR" sz="3200" dirty="0">
              <a:solidFill>
                <a:schemeClr val="accent4">
                  <a:lumMod val="75000"/>
                </a:schemeClr>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endParaRPr>
          </a:p>
        </p:txBody>
      </p:sp>
      <p:sp>
        <p:nvSpPr>
          <p:cNvPr id="3" name="TextBox 2"/>
          <p:cNvSpPr txBox="1"/>
          <p:nvPr/>
        </p:nvSpPr>
        <p:spPr>
          <a:xfrm>
            <a:off x="6191672" y="6237312"/>
            <a:ext cx="2952328" cy="338554"/>
          </a:xfrm>
          <a:prstGeom prst="rect">
            <a:avLst/>
          </a:prstGeom>
          <a:noFill/>
        </p:spPr>
        <p:txBody>
          <a:bodyPr wrap="square" rtlCol="0">
            <a:spAutoFit/>
          </a:bodyPr>
          <a:lstStyle/>
          <a:p>
            <a:pPr algn="ctr"/>
            <a:r>
              <a:rPr lang="ko-KR" altLang="en-US" sz="1600" i="1" u="sng" dirty="0"/>
              <a:t>㈜</a:t>
            </a:r>
            <a:r>
              <a:rPr lang="ko-KR" altLang="en-US" sz="1600" i="1" u="sng" dirty="0" err="1"/>
              <a:t>세인인터네셔널</a:t>
            </a:r>
            <a:endParaRPr lang="ko-KR" altLang="en-US" sz="1600" i="1" u="sng" dirty="0"/>
          </a:p>
        </p:txBody>
      </p:sp>
    </p:spTree>
    <p:extLst>
      <p:ext uri="{BB962C8B-B14F-4D97-AF65-F5344CB8AC3E}">
        <p14:creationId xmlns:p14="http://schemas.microsoft.com/office/powerpoint/2010/main" val="47822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모서리가 둥근 직사각형 19"/>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5576" y="1881821"/>
            <a:ext cx="3960440" cy="3738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sz="1400" b="1" dirty="0">
                <a:solidFill>
                  <a:schemeClr val="bg1"/>
                </a:solidFill>
                <a:effectLst>
                  <a:outerShdw blurRad="38100" dist="38100" dir="2700000" algn="tl">
                    <a:srgbClr val="000000">
                      <a:alpha val="43137"/>
                    </a:srgbClr>
                  </a:outerShdw>
                </a:effectLst>
              </a:rPr>
              <a:t>관련 기술 현황</a:t>
            </a:r>
            <a:endParaRPr lang="en-US" altLang="ko-KR" sz="1400" b="1" dirty="0">
              <a:solidFill>
                <a:schemeClr val="bg1"/>
              </a:solidFill>
              <a:effectLst>
                <a:outerShdw blurRad="38100" dist="38100" dir="2700000" algn="tl">
                  <a:srgbClr val="000000">
                    <a:alpha val="43137"/>
                  </a:srgbClr>
                </a:outerShdw>
              </a:effectLst>
            </a:endParaRPr>
          </a:p>
        </p:txBody>
      </p:sp>
      <p:sp>
        <p:nvSpPr>
          <p:cNvPr id="25" name="직사각형 24"/>
          <p:cNvSpPr/>
          <p:nvPr/>
        </p:nvSpPr>
        <p:spPr>
          <a:xfrm>
            <a:off x="768377" y="2276872"/>
            <a:ext cx="7861133" cy="646331"/>
          </a:xfrm>
          <a:prstGeom prst="rect">
            <a:avLst/>
          </a:prstGeom>
        </p:spPr>
        <p:txBody>
          <a:bodyPr wrap="square">
            <a:spAutoFit/>
          </a:bodyPr>
          <a:lstStyle/>
          <a:p>
            <a:pPr fontAlgn="base">
              <a:lnSpc>
                <a:spcPct val="150000"/>
              </a:lnSpc>
            </a:pPr>
            <a:r>
              <a:rPr lang="ko-KR" altLang="en-US" sz="1200" dirty="0">
                <a:solidFill>
                  <a:schemeClr val="bg1"/>
                </a:solidFill>
              </a:rPr>
              <a:t>국내</a:t>
            </a:r>
            <a:r>
              <a:rPr lang="en-US" altLang="ko-KR" sz="1200" dirty="0">
                <a:solidFill>
                  <a:schemeClr val="bg1"/>
                </a:solidFill>
              </a:rPr>
              <a:t>·</a:t>
            </a:r>
            <a:r>
              <a:rPr lang="ko-KR" altLang="en-US" sz="1200" dirty="0">
                <a:solidFill>
                  <a:schemeClr val="bg1"/>
                </a:solidFill>
              </a:rPr>
              <a:t>외에서 </a:t>
            </a:r>
            <a:r>
              <a:rPr lang="en-US" altLang="ko-KR" sz="1200" dirty="0">
                <a:solidFill>
                  <a:schemeClr val="bg1"/>
                </a:solidFill>
              </a:rPr>
              <a:t>“</a:t>
            </a:r>
            <a:r>
              <a:rPr lang="ko-KR" altLang="en-US" sz="1200" dirty="0">
                <a:solidFill>
                  <a:schemeClr val="bg1"/>
                </a:solidFill>
              </a:rPr>
              <a:t>승강기 와이어로프 장력 자동균등화 장치</a:t>
            </a:r>
            <a:r>
              <a:rPr lang="en-US" altLang="ko-KR" sz="1200" dirty="0">
                <a:solidFill>
                  <a:schemeClr val="bg1"/>
                </a:solidFill>
              </a:rPr>
              <a:t>”</a:t>
            </a:r>
            <a:r>
              <a:rPr lang="ko-KR" altLang="en-US" sz="1200" dirty="0">
                <a:solidFill>
                  <a:schemeClr val="bg1"/>
                </a:solidFill>
              </a:rPr>
              <a:t>의 개발이 이미 선행되어 왔습니다</a:t>
            </a:r>
            <a:r>
              <a:rPr lang="en-US" altLang="ko-KR" sz="1200" dirty="0">
                <a:solidFill>
                  <a:schemeClr val="bg1"/>
                </a:solidFill>
              </a:rPr>
              <a:t>. </a:t>
            </a:r>
          </a:p>
          <a:p>
            <a:pPr fontAlgn="base">
              <a:lnSpc>
                <a:spcPct val="150000"/>
              </a:lnSpc>
            </a:pPr>
            <a:r>
              <a:rPr lang="ko-KR" altLang="en-US" sz="1200" dirty="0">
                <a:solidFill>
                  <a:schemeClr val="bg1"/>
                </a:solidFill>
              </a:rPr>
              <a:t>그 중 대표적인 제품은 다음과 같습니다</a:t>
            </a:r>
            <a:r>
              <a:rPr lang="en-US" altLang="ko-KR" sz="1200" dirty="0">
                <a:solidFill>
                  <a:schemeClr val="bg1"/>
                </a:solidFill>
              </a:rPr>
              <a:t>. </a:t>
            </a:r>
            <a:endParaRPr lang="ko-KR" altLang="en-US" sz="1200" dirty="0">
              <a:solidFill>
                <a:schemeClr val="bg1"/>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40" b="14650"/>
          <a:stretch/>
        </p:blipFill>
        <p:spPr bwMode="auto">
          <a:xfrm rot="16200000">
            <a:off x="6125789" y="3316864"/>
            <a:ext cx="2226954" cy="201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_x220395456" descr="EMB00001e6c1dc8"/>
          <p:cNvPicPr>
            <a:picLocks noChangeAspect="1" noChangeArrowheads="1"/>
          </p:cNvPicPr>
          <p:nvPr/>
        </p:nvPicPr>
        <p:blipFill>
          <a:blip r:embed="rId3" cstate="print">
            <a:extLst>
              <a:ext uri="{28A0092B-C50C-407E-A947-70E740481C1C}">
                <a14:useLocalDpi xmlns:a14="http://schemas.microsoft.com/office/drawing/2010/main" val="0"/>
              </a:ext>
            </a:extLst>
          </a:blip>
          <a:srcRect l="1216" t="1219"/>
          <a:stretch>
            <a:fillRect/>
          </a:stretch>
        </p:blipFill>
        <p:spPr bwMode="auto">
          <a:xfrm>
            <a:off x="717963" y="3212976"/>
            <a:ext cx="1909821" cy="2226955"/>
          </a:xfrm>
          <a:prstGeom prst="rect">
            <a:avLst/>
          </a:prstGeom>
          <a:noFill/>
          <a:extLst>
            <a:ext uri="{909E8E84-426E-40DD-AFC4-6F175D3DCCD1}">
              <a14:hiddenFill xmlns:a14="http://schemas.microsoft.com/office/drawing/2010/main">
                <a:solidFill>
                  <a:srgbClr val="FFFFFF"/>
                </a:solidFill>
              </a14:hiddenFill>
            </a:ext>
          </a:extLst>
        </p:spPr>
      </p:pic>
      <p:pic>
        <p:nvPicPr>
          <p:cNvPr id="16" name="_x183989016" descr="EMB00002440469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9859" y="3214209"/>
            <a:ext cx="2103470" cy="2225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5556" y="5655957"/>
            <a:ext cx="2268252" cy="246221"/>
          </a:xfrm>
          <a:prstGeom prst="rect">
            <a:avLst/>
          </a:prstGeom>
          <a:noFill/>
        </p:spPr>
        <p:txBody>
          <a:bodyPr wrap="square" rtlCol="0">
            <a:spAutoFit/>
          </a:bodyPr>
          <a:lstStyle/>
          <a:p>
            <a:r>
              <a:rPr lang="ko-KR" altLang="en-US" sz="1000" b="1" dirty="0">
                <a:solidFill>
                  <a:schemeClr val="bg1"/>
                </a:solidFill>
              </a:rPr>
              <a:t>⦁ 활차 방식에 의한 장력 조절 장치</a:t>
            </a:r>
          </a:p>
        </p:txBody>
      </p:sp>
      <p:sp>
        <p:nvSpPr>
          <p:cNvPr id="18" name="TextBox 17"/>
          <p:cNvSpPr txBox="1"/>
          <p:nvPr/>
        </p:nvSpPr>
        <p:spPr>
          <a:xfrm>
            <a:off x="3324767" y="5655041"/>
            <a:ext cx="2148562" cy="246221"/>
          </a:xfrm>
          <a:prstGeom prst="rect">
            <a:avLst/>
          </a:prstGeom>
          <a:noFill/>
        </p:spPr>
        <p:txBody>
          <a:bodyPr wrap="square" rtlCol="0">
            <a:spAutoFit/>
          </a:bodyPr>
          <a:lstStyle/>
          <a:p>
            <a:r>
              <a:rPr lang="ko-KR" altLang="en-US" sz="1000" b="1" dirty="0">
                <a:solidFill>
                  <a:schemeClr val="bg1"/>
                </a:solidFill>
              </a:rPr>
              <a:t>⦁ 유압 방식에 의한 장력 조절 장치</a:t>
            </a:r>
          </a:p>
        </p:txBody>
      </p:sp>
      <p:sp>
        <p:nvSpPr>
          <p:cNvPr id="19" name="TextBox 18"/>
          <p:cNvSpPr txBox="1"/>
          <p:nvPr/>
        </p:nvSpPr>
        <p:spPr>
          <a:xfrm>
            <a:off x="6156176" y="5655957"/>
            <a:ext cx="2304256" cy="246221"/>
          </a:xfrm>
          <a:prstGeom prst="rect">
            <a:avLst/>
          </a:prstGeom>
          <a:noFill/>
        </p:spPr>
        <p:txBody>
          <a:bodyPr wrap="square" rtlCol="0">
            <a:spAutoFit/>
          </a:bodyPr>
          <a:lstStyle/>
          <a:p>
            <a:r>
              <a:rPr lang="ko-KR" altLang="en-US" sz="1000" b="1" dirty="0">
                <a:solidFill>
                  <a:schemeClr val="bg1"/>
                </a:solidFill>
              </a:rPr>
              <a:t>⦁ 스프링 방식에 의한 장력 조절 수단</a:t>
            </a:r>
          </a:p>
        </p:txBody>
      </p:sp>
      <p:sp>
        <p:nvSpPr>
          <p:cNvPr id="28" name="모서리가 둥근 직사각형 27"/>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9" name="모서리가 둥근 직사각형 28"/>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30" name="모서리가 둥근 직사각형 29"/>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1" name="모서리가 둥근 직사각형 30"/>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364852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2" name="모서리가 둥근 직사각형 21"/>
          <p:cNvSpPr/>
          <p:nvPr/>
        </p:nvSpPr>
        <p:spPr>
          <a:xfrm>
            <a:off x="5652120" y="2048629"/>
            <a:ext cx="1512168" cy="44511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b="1" dirty="0">
                <a:solidFill>
                  <a:schemeClr val="bg1"/>
                </a:solidFill>
              </a:rPr>
              <a:t>활 차 방 식</a:t>
            </a:r>
          </a:p>
        </p:txBody>
      </p:sp>
      <p:pic>
        <p:nvPicPr>
          <p:cNvPr id="2050" name="_x241002424" descr="EMB00001350374d"/>
          <p:cNvPicPr>
            <a:picLocks noChangeAspect="1" noChangeArrowheads="1"/>
          </p:cNvPicPr>
          <p:nvPr/>
        </p:nvPicPr>
        <p:blipFill>
          <a:blip r:embed="rId3" cstate="print">
            <a:extLst>
              <a:ext uri="{28A0092B-C50C-407E-A947-70E740481C1C}">
                <a14:useLocalDpi xmlns:a14="http://schemas.microsoft.com/office/drawing/2010/main" val="0"/>
              </a:ext>
            </a:extLst>
          </a:blip>
          <a:srcRect l="1216" t="1219"/>
          <a:stretch>
            <a:fillRect/>
          </a:stretch>
        </p:blipFill>
        <p:spPr bwMode="auto">
          <a:xfrm>
            <a:off x="2000232" y="2889803"/>
            <a:ext cx="2160588" cy="2519363"/>
          </a:xfrm>
          <a:prstGeom prst="rect">
            <a:avLst/>
          </a:prstGeom>
          <a:ln/>
        </p:spPr>
        <p:style>
          <a:lnRef idx="0">
            <a:schemeClr val="dk1"/>
          </a:lnRef>
          <a:fillRef idx="3">
            <a:schemeClr val="dk1"/>
          </a:fillRef>
          <a:effectRef idx="3">
            <a:schemeClr val="dk1"/>
          </a:effectRef>
          <a:fontRef idx="minor">
            <a:schemeClr val="lt1"/>
          </a:fontRef>
        </p:style>
      </p:pic>
      <p:pic>
        <p:nvPicPr>
          <p:cNvPr id="2049" name="_x240610904" descr="EMB00001350374e"/>
          <p:cNvPicPr>
            <a:picLocks noChangeAspect="1" noChangeArrowheads="1"/>
          </p:cNvPicPr>
          <p:nvPr/>
        </p:nvPicPr>
        <p:blipFill>
          <a:blip r:embed="rId4" cstate="print">
            <a:extLst>
              <a:ext uri="{28A0092B-C50C-407E-A947-70E740481C1C}">
                <a14:useLocalDpi xmlns:a14="http://schemas.microsoft.com/office/drawing/2010/main" val="0"/>
              </a:ext>
            </a:extLst>
          </a:blip>
          <a:srcRect l="1245" t="868" b="1912"/>
          <a:stretch>
            <a:fillRect/>
          </a:stretch>
        </p:blipFill>
        <p:spPr bwMode="auto">
          <a:xfrm>
            <a:off x="4191628" y="2889804"/>
            <a:ext cx="2160588" cy="2519362"/>
          </a:xfrm>
          <a:prstGeom prst="rect">
            <a:avLst/>
          </a:prstGeom>
          <a:ln/>
        </p:spPr>
        <p:style>
          <a:lnRef idx="0">
            <a:schemeClr val="dk1"/>
          </a:lnRef>
          <a:fillRef idx="3">
            <a:schemeClr val="dk1"/>
          </a:fillRef>
          <a:effectRef idx="3">
            <a:schemeClr val="dk1"/>
          </a:effectRef>
          <a:fontRef idx="minor">
            <a:schemeClr val="lt1"/>
          </a:fontRef>
        </p:style>
      </p:pic>
      <p:sp>
        <p:nvSpPr>
          <p:cNvPr id="8" name="Rectangle 3"/>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타원 10"/>
          <p:cNvSpPr/>
          <p:nvPr/>
        </p:nvSpPr>
        <p:spPr>
          <a:xfrm>
            <a:off x="2846398" y="3563887"/>
            <a:ext cx="504056" cy="5171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타원 26"/>
          <p:cNvSpPr/>
          <p:nvPr/>
        </p:nvSpPr>
        <p:spPr>
          <a:xfrm>
            <a:off x="5019894" y="3530478"/>
            <a:ext cx="504056" cy="5171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p:cNvSpPr/>
          <p:nvPr/>
        </p:nvSpPr>
        <p:spPr>
          <a:xfrm>
            <a:off x="5456616" y="4439292"/>
            <a:ext cx="504056" cy="5171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203848" y="805354"/>
            <a:ext cx="3384376" cy="246221"/>
          </a:xfrm>
          <a:prstGeom prst="rect">
            <a:avLst/>
          </a:prstGeom>
          <a:noFill/>
        </p:spPr>
        <p:txBody>
          <a:bodyPr wrap="square" rtlCol="0">
            <a:spAutoFit/>
          </a:bodyPr>
          <a:lstStyle/>
          <a:p>
            <a:r>
              <a:rPr lang="ko-KR" altLang="en-US" sz="1000" dirty="0"/>
              <a:t>이제 기존의 장치들을 </a:t>
            </a:r>
            <a:r>
              <a:rPr lang="ko-KR" altLang="en-US" sz="1000" dirty="0" err="1"/>
              <a:t>하나식</a:t>
            </a:r>
            <a:r>
              <a:rPr lang="ko-KR" altLang="en-US" sz="1000" dirty="0"/>
              <a:t> 설명</a:t>
            </a:r>
            <a:r>
              <a:rPr lang="en-US" altLang="ko-KR" sz="1000" dirty="0"/>
              <a:t>. </a:t>
            </a:r>
            <a:endParaRPr lang="ko-KR" altLang="en-US" sz="1000" dirty="0"/>
          </a:p>
        </p:txBody>
      </p:sp>
      <p:sp>
        <p:nvSpPr>
          <p:cNvPr id="20" name="TextBox 19"/>
          <p:cNvSpPr txBox="1"/>
          <p:nvPr/>
        </p:nvSpPr>
        <p:spPr>
          <a:xfrm>
            <a:off x="1927654" y="5549170"/>
            <a:ext cx="4516554" cy="400110"/>
          </a:xfrm>
          <a:prstGeom prst="rect">
            <a:avLst/>
          </a:prstGeom>
          <a:noFill/>
        </p:spPr>
        <p:txBody>
          <a:bodyPr wrap="square" rtlCol="0">
            <a:spAutoFit/>
          </a:bodyPr>
          <a:lstStyle/>
          <a:p>
            <a:r>
              <a:rPr lang="ko-KR" altLang="en-US" sz="1000" dirty="0">
                <a:solidFill>
                  <a:schemeClr val="bg1"/>
                </a:solidFill>
              </a:rPr>
              <a:t>장력 자동 균등화 장치를 설치하게 되면 더 이상 장력 조절을 하지 않게 됩니다</a:t>
            </a:r>
            <a:r>
              <a:rPr lang="en-US" altLang="ko-KR" sz="1000" dirty="0">
                <a:solidFill>
                  <a:schemeClr val="bg1"/>
                </a:solidFill>
              </a:rPr>
              <a:t>. </a:t>
            </a:r>
            <a:r>
              <a:rPr lang="ko-KR" altLang="en-US" sz="1000" dirty="0">
                <a:solidFill>
                  <a:schemeClr val="bg1"/>
                </a:solidFill>
              </a:rPr>
              <a:t>이때 장치의 내부에서 어떤 일이 일어나고 있는지 알 수 없습니다</a:t>
            </a:r>
            <a:r>
              <a:rPr lang="en-US" altLang="ko-KR" sz="1000" dirty="0">
                <a:solidFill>
                  <a:schemeClr val="bg1"/>
                </a:solidFill>
              </a:rPr>
              <a:t>. </a:t>
            </a:r>
            <a:endParaRPr lang="ko-KR" altLang="en-US" sz="1000" dirty="0">
              <a:solidFill>
                <a:schemeClr val="bg1"/>
              </a:solidFill>
            </a:endParaRPr>
          </a:p>
        </p:txBody>
      </p:sp>
      <p:cxnSp>
        <p:nvCxnSpPr>
          <p:cNvPr id="4" name="직선 연결선 3"/>
          <p:cNvCxnSpPr/>
          <p:nvPr/>
        </p:nvCxnSpPr>
        <p:spPr>
          <a:xfrm flipV="1">
            <a:off x="3115114" y="2723358"/>
            <a:ext cx="576064" cy="576063"/>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691178" y="2507334"/>
            <a:ext cx="1260140" cy="246221"/>
          </a:xfrm>
          <a:prstGeom prst="rect">
            <a:avLst/>
          </a:prstGeom>
          <a:noFill/>
        </p:spPr>
        <p:txBody>
          <a:bodyPr wrap="square" rtlCol="0">
            <a:spAutoFit/>
          </a:bodyPr>
          <a:lstStyle/>
          <a:p>
            <a:r>
              <a:rPr lang="ko-KR" altLang="en-US" sz="1000" dirty="0">
                <a:solidFill>
                  <a:schemeClr val="bg1"/>
                </a:solidFill>
              </a:rPr>
              <a:t>주 로프 체결 부</a:t>
            </a:r>
          </a:p>
        </p:txBody>
      </p:sp>
      <p:cxnSp>
        <p:nvCxnSpPr>
          <p:cNvPr id="21" name="직선 연결선 20"/>
          <p:cNvCxnSpPr/>
          <p:nvPr/>
        </p:nvCxnSpPr>
        <p:spPr>
          <a:xfrm flipV="1">
            <a:off x="6156176" y="3202862"/>
            <a:ext cx="576064" cy="576063"/>
          </a:xfrm>
          <a:prstGeom prst="line">
            <a:avLst/>
          </a:prstGeom>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6732240" y="2986838"/>
            <a:ext cx="1260140" cy="246221"/>
          </a:xfrm>
          <a:prstGeom prst="rect">
            <a:avLst/>
          </a:prstGeom>
          <a:noFill/>
        </p:spPr>
        <p:txBody>
          <a:bodyPr wrap="square" rtlCol="0">
            <a:spAutoFit/>
          </a:bodyPr>
          <a:lstStyle/>
          <a:p>
            <a:r>
              <a:rPr lang="ko-KR" altLang="en-US" sz="1000" dirty="0">
                <a:solidFill>
                  <a:schemeClr val="bg1"/>
                </a:solidFill>
              </a:rPr>
              <a:t>케이스 상부</a:t>
            </a:r>
          </a:p>
        </p:txBody>
      </p:sp>
      <p:cxnSp>
        <p:nvCxnSpPr>
          <p:cNvPr id="24" name="직선 연결선 23"/>
          <p:cNvCxnSpPr/>
          <p:nvPr/>
        </p:nvCxnSpPr>
        <p:spPr>
          <a:xfrm flipV="1">
            <a:off x="5958154" y="4050813"/>
            <a:ext cx="576064" cy="576063"/>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6534218" y="3834789"/>
            <a:ext cx="1260140" cy="246221"/>
          </a:xfrm>
          <a:prstGeom prst="rect">
            <a:avLst/>
          </a:prstGeom>
          <a:noFill/>
        </p:spPr>
        <p:txBody>
          <a:bodyPr wrap="square" rtlCol="0">
            <a:spAutoFit/>
          </a:bodyPr>
          <a:lstStyle/>
          <a:p>
            <a:r>
              <a:rPr lang="ko-KR" altLang="en-US" sz="1000" dirty="0">
                <a:solidFill>
                  <a:schemeClr val="bg1"/>
                </a:solidFill>
              </a:rPr>
              <a:t>균등화 유도 로프</a:t>
            </a:r>
          </a:p>
        </p:txBody>
      </p:sp>
      <p:sp>
        <p:nvSpPr>
          <p:cNvPr id="10" name="TextBox 9"/>
          <p:cNvSpPr txBox="1"/>
          <p:nvPr/>
        </p:nvSpPr>
        <p:spPr>
          <a:xfrm>
            <a:off x="467544" y="2261693"/>
            <a:ext cx="2736304" cy="784830"/>
          </a:xfrm>
          <a:prstGeom prst="rect">
            <a:avLst/>
          </a:prstGeom>
          <a:noFill/>
        </p:spPr>
        <p:txBody>
          <a:bodyPr wrap="square" rtlCol="0">
            <a:spAutoFit/>
          </a:bodyPr>
          <a:lstStyle/>
          <a:p>
            <a:pPr>
              <a:lnSpc>
                <a:spcPct val="150000"/>
              </a:lnSpc>
            </a:pPr>
            <a:r>
              <a:rPr lang="ko-KR" altLang="en-US" sz="1000" b="1" dirty="0">
                <a:solidFill>
                  <a:schemeClr val="bg1"/>
                </a:solidFill>
              </a:rPr>
              <a:t>결론</a:t>
            </a:r>
            <a:r>
              <a:rPr lang="ko-KR" altLang="en-US" sz="1000" dirty="0">
                <a:solidFill>
                  <a:schemeClr val="bg1"/>
                </a:solidFill>
              </a:rPr>
              <a:t> </a:t>
            </a:r>
            <a:r>
              <a:rPr lang="en-US" altLang="ko-KR" sz="1000" dirty="0">
                <a:solidFill>
                  <a:schemeClr val="bg1"/>
                </a:solidFill>
              </a:rPr>
              <a:t>: </a:t>
            </a:r>
          </a:p>
          <a:p>
            <a:pPr>
              <a:lnSpc>
                <a:spcPct val="150000"/>
              </a:lnSpc>
            </a:pPr>
            <a:r>
              <a:rPr lang="ko-KR" altLang="en-US" sz="1000" dirty="0">
                <a:solidFill>
                  <a:schemeClr val="bg1"/>
                </a:solidFill>
              </a:rPr>
              <a:t>복수개의 로프를 독립되게 설치 하는 본래의 목적을 훼손</a:t>
            </a:r>
            <a:r>
              <a:rPr lang="en-US" altLang="ko-KR" sz="1000" dirty="0">
                <a:solidFill>
                  <a:schemeClr val="bg1"/>
                </a:solidFill>
              </a:rPr>
              <a:t>.</a:t>
            </a:r>
            <a:endParaRPr lang="ko-KR" altLang="en-US" sz="1000" dirty="0">
              <a:solidFill>
                <a:schemeClr val="bg1"/>
              </a:solidFill>
            </a:endParaRPr>
          </a:p>
        </p:txBody>
      </p:sp>
      <p:sp>
        <p:nvSpPr>
          <p:cNvPr id="34" name="모서리가 둥근 직사각형 33"/>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5" name="모서리가 둥근 직사각형 34"/>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36" name="모서리가 둥근 직사각형 35"/>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7" name="모서리가 둥근 직사각형 36"/>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217299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5576" y="1881821"/>
            <a:ext cx="3960440" cy="333617"/>
          </a:xfrm>
          <a:prstGeom prst="rect">
            <a:avLst/>
          </a:prstGeom>
          <a:noFill/>
        </p:spPr>
        <p:txBody>
          <a:bodyPr wrap="square" rtlCol="0">
            <a:spAutoFit/>
          </a:bodyPr>
          <a:lstStyle/>
          <a:p>
            <a:pPr>
              <a:lnSpc>
                <a:spcPct val="150000"/>
              </a:lnSpc>
            </a:pPr>
            <a:r>
              <a:rPr lang="en-US" altLang="ko-KR" sz="1200" b="1" dirty="0">
                <a:solidFill>
                  <a:schemeClr val="bg1"/>
                </a:solidFill>
                <a:effectLst>
                  <a:outerShdw blurRad="38100" dist="38100" dir="2700000" algn="tl">
                    <a:srgbClr val="000000">
                      <a:alpha val="43137"/>
                    </a:srgbClr>
                  </a:outerShdw>
                </a:effectLst>
              </a:rPr>
              <a:t>1. </a:t>
            </a:r>
            <a:r>
              <a:rPr lang="ko-KR" altLang="en-US" sz="1200" dirty="0">
                <a:solidFill>
                  <a:schemeClr val="bg1"/>
                </a:solidFill>
              </a:rPr>
              <a:t>관련기술현황</a:t>
            </a:r>
            <a:endParaRPr lang="en-US" altLang="ko-KR" sz="1200" dirty="0">
              <a:solidFill>
                <a:schemeClr val="bg1"/>
              </a:solidFill>
            </a:endParaRPr>
          </a:p>
        </p:txBody>
      </p:sp>
      <p:sp>
        <p:nvSpPr>
          <p:cNvPr id="19" name="모서리가 둥근 직사각형 18"/>
          <p:cNvSpPr/>
          <p:nvPr/>
        </p:nvSpPr>
        <p:spPr>
          <a:xfrm>
            <a:off x="4572000" y="2663958"/>
            <a:ext cx="1512168" cy="44511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b="1" dirty="0">
                <a:solidFill>
                  <a:schemeClr val="bg1"/>
                </a:solidFill>
              </a:rPr>
              <a:t>유 </a:t>
            </a:r>
            <a:r>
              <a:rPr lang="ko-KR" altLang="en-US" sz="1400" b="1" dirty="0" err="1">
                <a:solidFill>
                  <a:schemeClr val="bg1"/>
                </a:solidFill>
              </a:rPr>
              <a:t>압</a:t>
            </a:r>
            <a:r>
              <a:rPr lang="ko-KR" altLang="en-US" sz="1400" b="1" dirty="0">
                <a:solidFill>
                  <a:schemeClr val="bg1"/>
                </a:solidFill>
              </a:rPr>
              <a:t> 방 식</a:t>
            </a: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789" y="2857496"/>
            <a:ext cx="2324185" cy="381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8438" y="3423876"/>
            <a:ext cx="2434357" cy="324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타원 10"/>
          <p:cNvSpPr/>
          <p:nvPr/>
        </p:nvSpPr>
        <p:spPr>
          <a:xfrm>
            <a:off x="5004048" y="5157192"/>
            <a:ext cx="792088" cy="757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166" y="4286256"/>
            <a:ext cx="2419672" cy="2401315"/>
          </a:xfrm>
          <a:prstGeom prst="rect">
            <a:avLst/>
          </a:prstGeom>
        </p:spPr>
      </p:pic>
      <p:sp>
        <p:nvSpPr>
          <p:cNvPr id="17" name="TextBox 16"/>
          <p:cNvSpPr txBox="1"/>
          <p:nvPr/>
        </p:nvSpPr>
        <p:spPr>
          <a:xfrm>
            <a:off x="6386842" y="2568972"/>
            <a:ext cx="1137486" cy="246221"/>
          </a:xfrm>
          <a:prstGeom prst="rect">
            <a:avLst/>
          </a:prstGeom>
          <a:noFill/>
          <a:ln>
            <a:solidFill>
              <a:schemeClr val="bg1"/>
            </a:solidFill>
          </a:ln>
        </p:spPr>
        <p:txBody>
          <a:bodyPr wrap="square" rtlCol="0">
            <a:spAutoFit/>
          </a:bodyPr>
          <a:lstStyle/>
          <a:p>
            <a:r>
              <a:rPr lang="ko-KR" altLang="en-US" sz="1000" dirty="0">
                <a:solidFill>
                  <a:schemeClr val="bg1"/>
                </a:solidFill>
              </a:rPr>
              <a:t>독일 </a:t>
            </a:r>
            <a:r>
              <a:rPr lang="ko-KR" altLang="en-US" sz="1000" dirty="0" err="1">
                <a:solidFill>
                  <a:schemeClr val="bg1"/>
                </a:solidFill>
              </a:rPr>
              <a:t>페르티마사</a:t>
            </a:r>
            <a:endParaRPr lang="ko-KR" altLang="en-US" sz="1000" dirty="0">
              <a:solidFill>
                <a:schemeClr val="bg1"/>
              </a:solidFill>
            </a:endParaRPr>
          </a:p>
        </p:txBody>
      </p:sp>
      <p:sp>
        <p:nvSpPr>
          <p:cNvPr id="30" name="모서리가 둥근 직사각형 29"/>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1" name="모서리가 둥근 직사각형 30"/>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32" name="모서리가 둥근 직사각형 31"/>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3" name="모서리가 둥근 직사각형 32"/>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21" name="TextBox 20"/>
          <p:cNvSpPr txBox="1"/>
          <p:nvPr/>
        </p:nvSpPr>
        <p:spPr>
          <a:xfrm>
            <a:off x="179512" y="2152888"/>
            <a:ext cx="3672408" cy="3554819"/>
          </a:xfrm>
          <a:prstGeom prst="rect">
            <a:avLst/>
          </a:prstGeom>
          <a:noFill/>
        </p:spPr>
        <p:txBody>
          <a:bodyPr wrap="square" rtlCol="0">
            <a:spAutoFit/>
          </a:bodyPr>
          <a:lstStyle/>
          <a:p>
            <a:pPr>
              <a:lnSpc>
                <a:spcPct val="150000"/>
              </a:lnSpc>
            </a:pPr>
            <a:r>
              <a:rPr lang="ko-KR" altLang="en-US" sz="1000" dirty="0">
                <a:solidFill>
                  <a:schemeClr val="bg1"/>
                </a:solidFill>
              </a:rPr>
              <a:t>유압식은 기름을 매개체로 사용합니다</a:t>
            </a:r>
            <a:r>
              <a:rPr lang="en-US" altLang="ko-KR" sz="1000" dirty="0">
                <a:solidFill>
                  <a:schemeClr val="bg1"/>
                </a:solidFill>
              </a:rPr>
              <a:t>. </a:t>
            </a:r>
            <a:r>
              <a:rPr lang="ko-KR" altLang="en-US" sz="1000" dirty="0">
                <a:solidFill>
                  <a:schemeClr val="bg1"/>
                </a:solidFill>
              </a:rPr>
              <a:t>기름은 휘발성이 있고 또 어떤 이유로 인가 </a:t>
            </a:r>
            <a:r>
              <a:rPr lang="ko-KR" altLang="en-US" sz="1000" dirty="0" err="1">
                <a:solidFill>
                  <a:schemeClr val="bg1"/>
                </a:solidFill>
              </a:rPr>
              <a:t>누유가</a:t>
            </a:r>
            <a:r>
              <a:rPr lang="ko-KR" altLang="en-US" sz="1000" dirty="0">
                <a:solidFill>
                  <a:schemeClr val="bg1"/>
                </a:solidFill>
              </a:rPr>
              <a:t> 반듯이 일어나게 됩니다 </a:t>
            </a: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r>
              <a:rPr lang="ko-KR" altLang="en-US" sz="1000" dirty="0">
                <a:solidFill>
                  <a:schemeClr val="bg1"/>
                </a:solidFill>
              </a:rPr>
              <a:t>이때 </a:t>
            </a:r>
            <a:r>
              <a:rPr lang="ko-KR" altLang="en-US" sz="1000" dirty="0" err="1">
                <a:solidFill>
                  <a:schemeClr val="bg1"/>
                </a:solidFill>
              </a:rPr>
              <a:t>누유</a:t>
            </a:r>
            <a:r>
              <a:rPr lang="ko-KR" altLang="en-US" sz="1000" dirty="0">
                <a:solidFill>
                  <a:schemeClr val="bg1"/>
                </a:solidFill>
              </a:rPr>
              <a:t> 정도를 감지 하는 감지센서 장치</a:t>
            </a:r>
            <a:r>
              <a:rPr lang="en-US" altLang="ko-KR" sz="1000" dirty="0">
                <a:solidFill>
                  <a:schemeClr val="bg1"/>
                </a:solidFill>
              </a:rPr>
              <a:t>,</a:t>
            </a:r>
            <a:r>
              <a:rPr lang="ko-KR" altLang="en-US" sz="1000" dirty="0">
                <a:solidFill>
                  <a:schemeClr val="bg1"/>
                </a:solidFill>
              </a:rPr>
              <a:t> 기름을 보충  해 주는 장치의 펌프와 기름탱크가 있어야 합니다</a:t>
            </a:r>
            <a:r>
              <a:rPr lang="en-US" altLang="ko-KR" sz="1000" dirty="0">
                <a:solidFill>
                  <a:schemeClr val="bg1"/>
                </a:solidFill>
              </a:rPr>
              <a:t>. </a:t>
            </a:r>
            <a:r>
              <a:rPr lang="ko-KR" altLang="en-US" sz="1000" dirty="0">
                <a:solidFill>
                  <a:schemeClr val="bg1"/>
                </a:solidFill>
              </a:rPr>
              <a:t>이렇게 되면</a:t>
            </a:r>
            <a:r>
              <a:rPr lang="en-US" altLang="ko-KR" sz="1000" dirty="0">
                <a:solidFill>
                  <a:schemeClr val="bg1"/>
                </a:solidFill>
              </a:rPr>
              <a:t>, </a:t>
            </a:r>
            <a:r>
              <a:rPr lang="ko-KR" altLang="en-US" sz="1000" dirty="0">
                <a:solidFill>
                  <a:schemeClr val="bg1"/>
                </a:solidFill>
              </a:rPr>
              <a:t>장치가 복잡해지고</a:t>
            </a:r>
            <a:r>
              <a:rPr lang="en-US" altLang="ko-KR" sz="1000" dirty="0">
                <a:solidFill>
                  <a:schemeClr val="bg1"/>
                </a:solidFill>
              </a:rPr>
              <a:t>, </a:t>
            </a:r>
            <a:r>
              <a:rPr lang="ko-KR" altLang="en-US" sz="1000" dirty="0">
                <a:solidFill>
                  <a:schemeClr val="bg1"/>
                </a:solidFill>
              </a:rPr>
              <a:t>장치가 복잡해진다는 것은 고장 율이 높다는 것을 의미합니다</a:t>
            </a:r>
            <a:r>
              <a:rPr lang="en-US" altLang="ko-KR" sz="1000" dirty="0">
                <a:solidFill>
                  <a:schemeClr val="bg1"/>
                </a:solidFill>
              </a:rPr>
              <a:t>. </a:t>
            </a:r>
          </a:p>
          <a:p>
            <a:pPr>
              <a:lnSpc>
                <a:spcPct val="150000"/>
              </a:lnSpc>
            </a:pPr>
            <a:endParaRPr lang="en-US" altLang="ko-KR" sz="1000" dirty="0">
              <a:solidFill>
                <a:schemeClr val="bg1"/>
              </a:solidFill>
            </a:endParaRPr>
          </a:p>
          <a:p>
            <a:pPr>
              <a:lnSpc>
                <a:spcPct val="150000"/>
              </a:lnSpc>
            </a:pPr>
            <a:r>
              <a:rPr lang="ko-KR" altLang="en-US" sz="1000" b="1" dirty="0">
                <a:solidFill>
                  <a:schemeClr val="bg1"/>
                </a:solidFill>
              </a:rPr>
              <a:t>따라서 유압방식은 </a:t>
            </a:r>
            <a:endParaRPr lang="en-US" altLang="ko-KR" sz="1000" b="1" dirty="0">
              <a:solidFill>
                <a:schemeClr val="bg1"/>
              </a:solidFill>
            </a:endParaRPr>
          </a:p>
          <a:p>
            <a:pPr>
              <a:lnSpc>
                <a:spcPct val="150000"/>
              </a:lnSpc>
            </a:pPr>
            <a:r>
              <a:rPr lang="ko-KR" altLang="en-US" sz="1000" b="1" dirty="0">
                <a:solidFill>
                  <a:schemeClr val="bg1"/>
                </a:solidFill>
              </a:rPr>
              <a:t>활차방식과 같은 개념</a:t>
            </a:r>
            <a:endParaRPr lang="en-US" altLang="ko-KR" sz="1000" b="1" dirty="0">
              <a:solidFill>
                <a:schemeClr val="bg1"/>
              </a:solidFill>
            </a:endParaRPr>
          </a:p>
          <a:p>
            <a:pPr>
              <a:lnSpc>
                <a:spcPct val="150000"/>
              </a:lnSpc>
            </a:pPr>
            <a:r>
              <a:rPr lang="ko-KR" altLang="en-US" sz="1000" b="1" dirty="0">
                <a:solidFill>
                  <a:schemeClr val="bg1"/>
                </a:solidFill>
              </a:rPr>
              <a:t>의 것으로서</a:t>
            </a:r>
            <a:r>
              <a:rPr lang="en-US" altLang="ko-KR" sz="1000" b="1" dirty="0">
                <a:solidFill>
                  <a:schemeClr val="bg1"/>
                </a:solidFill>
              </a:rPr>
              <a:t>, </a:t>
            </a:r>
            <a:r>
              <a:rPr lang="ko-KR" altLang="en-US" sz="1000" b="1" dirty="0" err="1">
                <a:solidFill>
                  <a:schemeClr val="bg1"/>
                </a:solidFill>
              </a:rPr>
              <a:t>외부동</a:t>
            </a:r>
            <a:endParaRPr lang="en-US" altLang="ko-KR" sz="1000" b="1" dirty="0">
              <a:solidFill>
                <a:schemeClr val="bg1"/>
              </a:solidFill>
            </a:endParaRPr>
          </a:p>
          <a:p>
            <a:pPr>
              <a:lnSpc>
                <a:spcPct val="150000"/>
              </a:lnSpc>
            </a:pPr>
            <a:r>
              <a:rPr lang="ko-KR" altLang="en-US" sz="1000" b="1" dirty="0" err="1">
                <a:solidFill>
                  <a:schemeClr val="bg1"/>
                </a:solidFill>
              </a:rPr>
              <a:t>력원</a:t>
            </a:r>
            <a:r>
              <a:rPr lang="ko-KR" altLang="en-US" sz="1000" b="1" dirty="0">
                <a:solidFill>
                  <a:schemeClr val="bg1"/>
                </a:solidFill>
              </a:rPr>
              <a:t> 사용과 장치의 </a:t>
            </a:r>
            <a:endParaRPr lang="en-US" altLang="ko-KR" sz="1000" b="1" dirty="0">
              <a:solidFill>
                <a:schemeClr val="bg1"/>
              </a:solidFill>
            </a:endParaRPr>
          </a:p>
          <a:p>
            <a:pPr>
              <a:lnSpc>
                <a:spcPct val="150000"/>
              </a:lnSpc>
            </a:pPr>
            <a:r>
              <a:rPr lang="ko-KR" altLang="en-US" sz="1000" b="1" dirty="0">
                <a:solidFill>
                  <a:schemeClr val="bg1"/>
                </a:solidFill>
              </a:rPr>
              <a:t>복잡성 때문에 </a:t>
            </a:r>
            <a:endParaRPr lang="en-US" altLang="ko-KR" sz="1000" b="1" dirty="0">
              <a:solidFill>
                <a:schemeClr val="bg1"/>
              </a:solidFill>
            </a:endParaRPr>
          </a:p>
          <a:p>
            <a:pPr>
              <a:lnSpc>
                <a:spcPct val="150000"/>
              </a:lnSpc>
            </a:pPr>
            <a:r>
              <a:rPr lang="ko-KR" altLang="en-US" sz="1000" b="1" dirty="0">
                <a:solidFill>
                  <a:schemeClr val="bg1"/>
                </a:solidFill>
              </a:rPr>
              <a:t>고장 </a:t>
            </a:r>
            <a:r>
              <a:rPr lang="ko-KR" altLang="en-US" sz="1000" b="1" dirty="0" err="1">
                <a:solidFill>
                  <a:schemeClr val="bg1"/>
                </a:solidFill>
              </a:rPr>
              <a:t>발생율이</a:t>
            </a:r>
            <a:endParaRPr lang="en-US" altLang="ko-KR" sz="1000" b="1" dirty="0">
              <a:solidFill>
                <a:schemeClr val="bg1"/>
              </a:solidFill>
            </a:endParaRPr>
          </a:p>
          <a:p>
            <a:pPr>
              <a:lnSpc>
                <a:spcPct val="150000"/>
              </a:lnSpc>
            </a:pPr>
            <a:r>
              <a:rPr lang="ko-KR" altLang="en-US" sz="1000" b="1" dirty="0">
                <a:solidFill>
                  <a:schemeClr val="bg1"/>
                </a:solidFill>
              </a:rPr>
              <a:t>높아 </a:t>
            </a:r>
            <a:r>
              <a:rPr lang="ko-KR" altLang="en-US" sz="1000" b="1" dirty="0" err="1">
                <a:solidFill>
                  <a:schemeClr val="bg1"/>
                </a:solidFill>
              </a:rPr>
              <a:t>질수</a:t>
            </a:r>
            <a:r>
              <a:rPr lang="ko-KR" altLang="en-US" sz="1000" b="1" dirty="0">
                <a:solidFill>
                  <a:schemeClr val="bg1"/>
                </a:solidFill>
              </a:rPr>
              <a:t> 있습니다</a:t>
            </a:r>
            <a:r>
              <a:rPr lang="en-US" altLang="ko-KR" sz="1000" b="1" dirty="0">
                <a:solidFill>
                  <a:schemeClr val="bg1"/>
                </a:solidFill>
              </a:rPr>
              <a:t>.</a:t>
            </a:r>
          </a:p>
        </p:txBody>
      </p:sp>
    </p:spTree>
    <p:extLst>
      <p:ext uri="{BB962C8B-B14F-4D97-AF65-F5344CB8AC3E}">
        <p14:creationId xmlns:p14="http://schemas.microsoft.com/office/powerpoint/2010/main" val="275969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15"/>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840" b="14650"/>
          <a:stretch/>
        </p:blipFill>
        <p:spPr bwMode="auto">
          <a:xfrm rot="16200000">
            <a:off x="162734" y="3237358"/>
            <a:ext cx="2867223" cy="240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모서리가 둥근 직사각형 18"/>
          <p:cNvSpPr/>
          <p:nvPr/>
        </p:nvSpPr>
        <p:spPr>
          <a:xfrm>
            <a:off x="827584" y="1981141"/>
            <a:ext cx="1512168" cy="44511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b="1" dirty="0" err="1">
                <a:solidFill>
                  <a:schemeClr val="bg1"/>
                </a:solidFill>
              </a:rPr>
              <a:t>스</a:t>
            </a:r>
            <a:r>
              <a:rPr lang="ko-KR" altLang="en-US" sz="1400" b="1" dirty="0">
                <a:solidFill>
                  <a:schemeClr val="bg1"/>
                </a:solidFill>
              </a:rPr>
              <a:t> </a:t>
            </a:r>
            <a:r>
              <a:rPr lang="ko-KR" altLang="en-US" sz="1400" b="1" dirty="0" err="1">
                <a:solidFill>
                  <a:schemeClr val="bg1"/>
                </a:solidFill>
              </a:rPr>
              <a:t>프</a:t>
            </a:r>
            <a:r>
              <a:rPr lang="ko-KR" altLang="en-US" sz="1400" b="1" dirty="0">
                <a:solidFill>
                  <a:schemeClr val="bg1"/>
                </a:solidFill>
              </a:rPr>
              <a:t> 링 방 식</a:t>
            </a:r>
          </a:p>
        </p:txBody>
      </p:sp>
      <p:pic>
        <p:nvPicPr>
          <p:cNvPr id="4098" name="_x241728152" descr="EMB0000135037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3004558"/>
            <a:ext cx="931823" cy="2862552"/>
          </a:xfrm>
          <a:prstGeom prst="rect">
            <a:avLst/>
          </a:prstGeom>
          <a:noFill/>
          <a:extLst>
            <a:ext uri="{909E8E84-426E-40DD-AFC4-6F175D3DCCD1}">
              <a14:hiddenFill xmlns:a14="http://schemas.microsoft.com/office/drawing/2010/main">
                <a:solidFill>
                  <a:srgbClr val="FFFFFF"/>
                </a:solidFill>
              </a14:hiddenFill>
            </a:ext>
          </a:extLst>
        </p:spPr>
      </p:pic>
      <p:pic>
        <p:nvPicPr>
          <p:cNvPr id="4097" name="_x241729432" descr="EMB0000135037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535" y="2986789"/>
            <a:ext cx="1386086" cy="28896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TextBox 5"/>
          <p:cNvSpPr txBox="1"/>
          <p:nvPr/>
        </p:nvSpPr>
        <p:spPr>
          <a:xfrm>
            <a:off x="3203848" y="805354"/>
            <a:ext cx="4536504" cy="400110"/>
          </a:xfrm>
          <a:prstGeom prst="rect">
            <a:avLst/>
          </a:prstGeom>
          <a:noFill/>
        </p:spPr>
        <p:txBody>
          <a:bodyPr wrap="square" rtlCol="0">
            <a:spAutoFit/>
          </a:bodyPr>
          <a:lstStyle/>
          <a:p>
            <a:r>
              <a:rPr lang="ko-KR" altLang="en-US" sz="1000" dirty="0"/>
              <a:t>균등화란 상호 유기적으로 작용하는 기능을 할 때 균등화라 말 할 수 있으며</a:t>
            </a:r>
            <a:r>
              <a:rPr lang="en-US" altLang="ko-KR" sz="1000" dirty="0"/>
              <a:t>,</a:t>
            </a:r>
          </a:p>
          <a:p>
            <a:r>
              <a:rPr lang="ko-KR" altLang="en-US" sz="1000" dirty="0"/>
              <a:t>스프링 방식은 독립되게 설치되어 있기 때문에 단지 완충장치에 지나지 않음</a:t>
            </a:r>
            <a:r>
              <a:rPr lang="en-US" altLang="ko-KR" sz="1000" dirty="0"/>
              <a:t>. </a:t>
            </a:r>
            <a:endParaRPr lang="ko-KR" altLang="en-US" sz="1000" dirty="0"/>
          </a:p>
        </p:txBody>
      </p:sp>
      <p:sp>
        <p:nvSpPr>
          <p:cNvPr id="22" name="TextBox 21"/>
          <p:cNvSpPr txBox="1"/>
          <p:nvPr/>
        </p:nvSpPr>
        <p:spPr>
          <a:xfrm>
            <a:off x="6786578" y="3000372"/>
            <a:ext cx="1928826" cy="2169825"/>
          </a:xfrm>
          <a:prstGeom prst="rect">
            <a:avLst/>
          </a:prstGeom>
          <a:noFill/>
        </p:spPr>
        <p:txBody>
          <a:bodyPr wrap="square" rtlCol="0">
            <a:spAutoFit/>
          </a:bodyPr>
          <a:lstStyle/>
          <a:p>
            <a:pPr>
              <a:lnSpc>
                <a:spcPct val="150000"/>
              </a:lnSpc>
            </a:pPr>
            <a:r>
              <a:rPr lang="ko-KR" altLang="en-US" sz="1000" dirty="0" err="1">
                <a:solidFill>
                  <a:schemeClr val="bg1"/>
                </a:solidFill>
              </a:rPr>
              <a:t>시브의</a:t>
            </a:r>
            <a:r>
              <a:rPr lang="ko-KR" altLang="en-US" sz="1000" dirty="0">
                <a:solidFill>
                  <a:schemeClr val="bg1"/>
                </a:solidFill>
              </a:rPr>
              <a:t> </a:t>
            </a:r>
            <a:r>
              <a:rPr lang="ko-KR" altLang="en-US" sz="1000" dirty="0" err="1">
                <a:solidFill>
                  <a:schemeClr val="bg1"/>
                </a:solidFill>
              </a:rPr>
              <a:t>편마모로</a:t>
            </a:r>
            <a:r>
              <a:rPr lang="ko-KR" altLang="en-US" sz="1000" dirty="0">
                <a:solidFill>
                  <a:schemeClr val="bg1"/>
                </a:solidFill>
              </a:rPr>
              <a:t> 인한 </a:t>
            </a:r>
            <a:r>
              <a:rPr lang="ko-KR" altLang="en-US" sz="1000" dirty="0" err="1">
                <a:solidFill>
                  <a:schemeClr val="bg1"/>
                </a:solidFill>
              </a:rPr>
              <a:t>원주율차로</a:t>
            </a:r>
            <a:r>
              <a:rPr lang="ko-KR" altLang="en-US" sz="1000" dirty="0">
                <a:solidFill>
                  <a:schemeClr val="bg1"/>
                </a:solidFill>
              </a:rPr>
              <a:t> 인해 로프에 누적 편차에 의해 스프링이 한쪽은 압축이 되고 다른 한쪽은 늘어나게  되면</a:t>
            </a:r>
            <a:r>
              <a:rPr lang="en-US" altLang="ko-KR" sz="1000" dirty="0">
                <a:solidFill>
                  <a:schemeClr val="bg1"/>
                </a:solidFill>
              </a:rPr>
              <a:t>,</a:t>
            </a:r>
          </a:p>
          <a:p>
            <a:pPr>
              <a:lnSpc>
                <a:spcPct val="150000"/>
              </a:lnSpc>
            </a:pPr>
            <a:r>
              <a:rPr lang="ko-KR" altLang="en-US" sz="1000" dirty="0">
                <a:solidFill>
                  <a:schemeClr val="bg1"/>
                </a:solidFill>
              </a:rPr>
              <a:t>상호 평형을 유지하려는 경향에 의해 </a:t>
            </a:r>
            <a:r>
              <a:rPr lang="ko-KR" altLang="en-US" sz="1000" dirty="0" err="1">
                <a:solidFill>
                  <a:schemeClr val="bg1"/>
                </a:solidFill>
              </a:rPr>
              <a:t>시브에서</a:t>
            </a:r>
            <a:r>
              <a:rPr lang="ko-KR" altLang="en-US" sz="1000" dirty="0">
                <a:solidFill>
                  <a:schemeClr val="bg1"/>
                </a:solidFill>
              </a:rPr>
              <a:t> </a:t>
            </a:r>
            <a:r>
              <a:rPr lang="ko-KR" altLang="en-US" sz="1000" dirty="0" err="1">
                <a:solidFill>
                  <a:schemeClr val="bg1"/>
                </a:solidFill>
              </a:rPr>
              <a:t>급극한</a:t>
            </a:r>
            <a:r>
              <a:rPr lang="ko-KR" altLang="en-US" sz="1000" dirty="0">
                <a:solidFill>
                  <a:schemeClr val="bg1"/>
                </a:solidFill>
              </a:rPr>
              <a:t> 슬립이 일어나게 되어 </a:t>
            </a:r>
            <a:r>
              <a:rPr lang="ko-KR" altLang="en-US" sz="1000" dirty="0" err="1">
                <a:solidFill>
                  <a:schemeClr val="bg1"/>
                </a:solidFill>
              </a:rPr>
              <a:t>시브의</a:t>
            </a:r>
            <a:r>
              <a:rPr lang="ko-KR" altLang="en-US" sz="1000" dirty="0">
                <a:solidFill>
                  <a:schemeClr val="bg1"/>
                </a:solidFill>
              </a:rPr>
              <a:t> 마모를 가중 시키게 됨</a:t>
            </a:r>
            <a:r>
              <a:rPr lang="en-US" altLang="ko-KR" sz="1000" dirty="0">
                <a:solidFill>
                  <a:schemeClr val="bg1"/>
                </a:solidFill>
              </a:rPr>
              <a:t>. </a:t>
            </a:r>
            <a:endParaRPr lang="ko-KR" altLang="en-US" sz="1000" dirty="0">
              <a:solidFill>
                <a:schemeClr val="bg1"/>
              </a:solidFill>
            </a:endParaRPr>
          </a:p>
        </p:txBody>
      </p:sp>
      <p:sp>
        <p:nvSpPr>
          <p:cNvPr id="2" name="TextBox 1"/>
          <p:cNvSpPr txBox="1"/>
          <p:nvPr/>
        </p:nvSpPr>
        <p:spPr>
          <a:xfrm>
            <a:off x="395536" y="2713676"/>
            <a:ext cx="504056" cy="276999"/>
          </a:xfrm>
          <a:prstGeom prst="rect">
            <a:avLst/>
          </a:prstGeom>
          <a:solidFill>
            <a:schemeClr val="accent4">
              <a:lumMod val="60000"/>
              <a:lumOff val="40000"/>
            </a:schemeClr>
          </a:solidFill>
          <a:ln>
            <a:solidFill>
              <a:srgbClr val="FF0000"/>
            </a:solidFill>
          </a:ln>
        </p:spPr>
        <p:txBody>
          <a:bodyPr wrap="square" rtlCol="0">
            <a:spAutoFit/>
          </a:bodyPr>
          <a:lstStyle/>
          <a:p>
            <a:pPr algn="ctr"/>
            <a:r>
              <a:rPr lang="ko-KR" altLang="en-US" sz="1200" dirty="0">
                <a:solidFill>
                  <a:schemeClr val="bg1"/>
                </a:solidFill>
              </a:rPr>
              <a:t>도</a:t>
            </a:r>
            <a:r>
              <a:rPr lang="en-US" altLang="ko-KR" sz="1200" dirty="0">
                <a:solidFill>
                  <a:schemeClr val="bg1"/>
                </a:solidFill>
              </a:rPr>
              <a:t>1</a:t>
            </a:r>
            <a:endParaRPr lang="ko-KR" altLang="en-US" sz="1200" dirty="0">
              <a:solidFill>
                <a:schemeClr val="bg1"/>
              </a:solidFill>
            </a:endParaRPr>
          </a:p>
        </p:txBody>
      </p:sp>
      <p:sp>
        <p:nvSpPr>
          <p:cNvPr id="17" name="TextBox 16"/>
          <p:cNvSpPr txBox="1"/>
          <p:nvPr/>
        </p:nvSpPr>
        <p:spPr>
          <a:xfrm>
            <a:off x="3564062" y="2713676"/>
            <a:ext cx="504056" cy="276999"/>
          </a:xfrm>
          <a:prstGeom prst="rect">
            <a:avLst/>
          </a:prstGeom>
          <a:solidFill>
            <a:schemeClr val="accent4">
              <a:lumMod val="60000"/>
              <a:lumOff val="40000"/>
            </a:schemeClr>
          </a:solidFill>
          <a:ln>
            <a:solidFill>
              <a:srgbClr val="FF0000"/>
            </a:solidFill>
          </a:ln>
        </p:spPr>
        <p:txBody>
          <a:bodyPr wrap="square" rtlCol="0">
            <a:spAutoFit/>
          </a:bodyPr>
          <a:lstStyle/>
          <a:p>
            <a:pPr algn="ctr"/>
            <a:r>
              <a:rPr lang="ko-KR" altLang="en-US" sz="1200" dirty="0">
                <a:solidFill>
                  <a:schemeClr val="bg1"/>
                </a:solidFill>
              </a:rPr>
              <a:t>도</a:t>
            </a:r>
            <a:r>
              <a:rPr lang="en-US" altLang="ko-KR" sz="1200" dirty="0">
                <a:solidFill>
                  <a:schemeClr val="bg1"/>
                </a:solidFill>
              </a:rPr>
              <a:t>2</a:t>
            </a:r>
            <a:endParaRPr lang="ko-KR" altLang="en-US" sz="1200" dirty="0">
              <a:solidFill>
                <a:schemeClr val="bg1"/>
              </a:solidFill>
            </a:endParaRPr>
          </a:p>
        </p:txBody>
      </p:sp>
      <p:sp>
        <p:nvSpPr>
          <p:cNvPr id="20" name="TextBox 19"/>
          <p:cNvSpPr txBox="1"/>
          <p:nvPr/>
        </p:nvSpPr>
        <p:spPr>
          <a:xfrm>
            <a:off x="5294535" y="2708920"/>
            <a:ext cx="504056" cy="276999"/>
          </a:xfrm>
          <a:prstGeom prst="rect">
            <a:avLst/>
          </a:prstGeom>
          <a:solidFill>
            <a:schemeClr val="accent4">
              <a:lumMod val="60000"/>
              <a:lumOff val="40000"/>
            </a:schemeClr>
          </a:solidFill>
          <a:ln>
            <a:solidFill>
              <a:srgbClr val="FF0000"/>
            </a:solidFill>
          </a:ln>
        </p:spPr>
        <p:txBody>
          <a:bodyPr wrap="square" rtlCol="0">
            <a:spAutoFit/>
          </a:bodyPr>
          <a:lstStyle/>
          <a:p>
            <a:pPr algn="ctr"/>
            <a:r>
              <a:rPr lang="ko-KR" altLang="en-US" sz="1200" dirty="0">
                <a:solidFill>
                  <a:schemeClr val="bg1"/>
                </a:solidFill>
              </a:rPr>
              <a:t>도</a:t>
            </a:r>
            <a:r>
              <a:rPr lang="en-US" altLang="ko-KR" sz="1200" dirty="0">
                <a:solidFill>
                  <a:schemeClr val="bg1"/>
                </a:solidFill>
              </a:rPr>
              <a:t>3</a:t>
            </a:r>
            <a:endParaRPr lang="ko-KR" altLang="en-US" sz="1200" dirty="0">
              <a:solidFill>
                <a:schemeClr val="bg1"/>
              </a:solidFill>
            </a:endParaRPr>
          </a:p>
        </p:txBody>
      </p:sp>
      <p:sp>
        <p:nvSpPr>
          <p:cNvPr id="21" name="모서리가 둥근 직사각형 20"/>
          <p:cNvSpPr/>
          <p:nvPr/>
        </p:nvSpPr>
        <p:spPr>
          <a:xfrm>
            <a:off x="467544" y="5958182"/>
            <a:ext cx="2232248" cy="56716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a:solidFill>
                  <a:schemeClr val="bg1"/>
                </a:solidFill>
              </a:rPr>
              <a:t>독립되어 압축된 스프링</a:t>
            </a:r>
          </a:p>
        </p:txBody>
      </p:sp>
      <p:sp>
        <p:nvSpPr>
          <p:cNvPr id="23" name="모서리가 둥근 직사각형 22"/>
          <p:cNvSpPr/>
          <p:nvPr/>
        </p:nvSpPr>
        <p:spPr>
          <a:xfrm>
            <a:off x="2951994" y="5956432"/>
            <a:ext cx="2232248" cy="56891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err="1">
                <a:solidFill>
                  <a:schemeClr val="bg1"/>
                </a:solidFill>
              </a:rPr>
              <a:t>시브의</a:t>
            </a:r>
            <a:r>
              <a:rPr lang="ko-KR" altLang="en-US" sz="1100" b="1" dirty="0">
                <a:solidFill>
                  <a:schemeClr val="bg1"/>
                </a:solidFill>
              </a:rPr>
              <a:t> </a:t>
            </a:r>
            <a:r>
              <a:rPr lang="ko-KR" altLang="en-US" sz="1100" b="1" dirty="0" err="1">
                <a:solidFill>
                  <a:schemeClr val="bg1"/>
                </a:solidFill>
              </a:rPr>
              <a:t>편마모로</a:t>
            </a:r>
            <a:r>
              <a:rPr lang="ko-KR" altLang="en-US" sz="1100" b="1" dirty="0">
                <a:solidFill>
                  <a:schemeClr val="bg1"/>
                </a:solidFill>
              </a:rPr>
              <a:t> 인한 원주율 차로 인해 한쪽의 스프링이 </a:t>
            </a:r>
            <a:r>
              <a:rPr lang="ko-KR" altLang="en-US" sz="1100" b="1" dirty="0" err="1">
                <a:solidFill>
                  <a:schemeClr val="bg1"/>
                </a:solidFill>
              </a:rPr>
              <a:t>압축된상태</a:t>
            </a:r>
            <a:endParaRPr lang="ko-KR" altLang="en-US" sz="1100" b="1" dirty="0">
              <a:solidFill>
                <a:schemeClr val="bg1"/>
              </a:solidFill>
            </a:endParaRPr>
          </a:p>
        </p:txBody>
      </p:sp>
      <p:sp>
        <p:nvSpPr>
          <p:cNvPr id="24" name="모서리가 둥근 직사각형 23"/>
          <p:cNvSpPr/>
          <p:nvPr/>
        </p:nvSpPr>
        <p:spPr>
          <a:xfrm>
            <a:off x="5294535" y="5944862"/>
            <a:ext cx="2232248" cy="58048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a:solidFill>
                  <a:schemeClr val="bg1"/>
                </a:solidFill>
              </a:rPr>
              <a:t>도</a:t>
            </a:r>
            <a:r>
              <a:rPr lang="en-US" altLang="ko-KR" sz="1100" b="1" dirty="0">
                <a:solidFill>
                  <a:schemeClr val="bg1"/>
                </a:solidFill>
              </a:rPr>
              <a:t>2</a:t>
            </a:r>
            <a:r>
              <a:rPr lang="ko-KR" altLang="en-US" sz="1100" b="1" dirty="0">
                <a:solidFill>
                  <a:schemeClr val="bg1"/>
                </a:solidFill>
              </a:rPr>
              <a:t>를 전개한 개념도</a:t>
            </a:r>
          </a:p>
        </p:txBody>
      </p:sp>
      <p:sp>
        <p:nvSpPr>
          <p:cNvPr id="27" name="모서리가 둥근 직사각형 26"/>
          <p:cNvSpPr/>
          <p:nvPr/>
        </p:nvSpPr>
        <p:spPr>
          <a:xfrm>
            <a:off x="4355976" y="1421402"/>
            <a:ext cx="1872649"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기술의 </a:t>
            </a:r>
            <a:r>
              <a:rPr lang="ko-KR" altLang="en-US" b="1" dirty="0" err="1">
                <a:latin typeface="굴림" panose="020B0600000101010101" pitchFamily="50" charset="-127"/>
                <a:ea typeface="굴림" panose="020B0600000101010101" pitchFamily="50" charset="-127"/>
              </a:rPr>
              <a:t>재현성</a:t>
            </a:r>
            <a:endParaRPr lang="ko-KR" altLang="en-US" b="1" dirty="0">
              <a:latin typeface="굴림" panose="020B0600000101010101" pitchFamily="50" charset="-127"/>
              <a:ea typeface="굴림" panose="020B0600000101010101" pitchFamily="50" charset="-127"/>
            </a:endParaRPr>
          </a:p>
        </p:txBody>
      </p:sp>
      <p:sp>
        <p:nvSpPr>
          <p:cNvPr id="28" name="모서리가 둥근 직사각형 27"/>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29" name="모서리가 둥근 직사각형 28"/>
          <p:cNvSpPr/>
          <p:nvPr/>
        </p:nvSpPr>
        <p:spPr>
          <a:xfrm>
            <a:off x="467544" y="1410820"/>
            <a:ext cx="1152128"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latin typeface="굴림" panose="020B0600000101010101" pitchFamily="50" charset="-127"/>
                <a:ea typeface="굴림" panose="020B0600000101010101" pitchFamily="50" charset="-127"/>
              </a:rPr>
              <a:t>개발배경</a:t>
            </a:r>
            <a:endParaRPr lang="ko-KR" altLang="en-US" b="1" dirty="0">
              <a:latin typeface="굴림" panose="020B0600000101010101" pitchFamily="50" charset="-127"/>
              <a:ea typeface="굴림" panose="020B0600000101010101" pitchFamily="50" charset="-127"/>
            </a:endParaRPr>
          </a:p>
        </p:txBody>
      </p:sp>
      <p:sp>
        <p:nvSpPr>
          <p:cNvPr id="30" name="모서리가 둥근 직사각형 29"/>
          <p:cNvSpPr/>
          <p:nvPr/>
        </p:nvSpPr>
        <p:spPr>
          <a:xfrm>
            <a:off x="6304092" y="1412776"/>
            <a:ext cx="1436260"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2555156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15"/>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TextBox 8"/>
          <p:cNvSpPr txBox="1"/>
          <p:nvPr/>
        </p:nvSpPr>
        <p:spPr>
          <a:xfrm>
            <a:off x="3851920" y="908720"/>
            <a:ext cx="4320480" cy="400110"/>
          </a:xfrm>
          <a:prstGeom prst="rect">
            <a:avLst/>
          </a:prstGeom>
          <a:noFill/>
        </p:spPr>
        <p:txBody>
          <a:bodyPr wrap="square" rtlCol="0">
            <a:spAutoFit/>
          </a:bodyPr>
          <a:lstStyle/>
          <a:p>
            <a:r>
              <a:rPr lang="ko-KR" altLang="en-US" sz="1000" dirty="0"/>
              <a:t>즉 어느 하나의 로프가 그림에서 </a:t>
            </a:r>
            <a:r>
              <a:rPr lang="ko-KR" altLang="en-US" sz="1000" dirty="0" err="1"/>
              <a:t>처럼</a:t>
            </a:r>
            <a:r>
              <a:rPr lang="ko-KR" altLang="en-US" sz="1000" dirty="0"/>
              <a:t> 올라 가면 나머지 로프들이</a:t>
            </a:r>
            <a:r>
              <a:rPr lang="en-US" altLang="ko-KR" sz="1000" dirty="0"/>
              <a:t>,</a:t>
            </a:r>
          </a:p>
          <a:p>
            <a:r>
              <a:rPr lang="ko-KR" altLang="en-US" sz="1000" dirty="0"/>
              <a:t>올라가는 로프의 길이를 등분하여 </a:t>
            </a:r>
            <a:r>
              <a:rPr lang="ko-KR" altLang="en-US" sz="1000" dirty="0" err="1"/>
              <a:t>나눠어</a:t>
            </a:r>
            <a:r>
              <a:rPr lang="ko-KR" altLang="en-US" sz="1000" dirty="0"/>
              <a:t> 되감는 식으로 작동하게 됨</a:t>
            </a:r>
            <a:r>
              <a:rPr lang="en-US" altLang="ko-KR" sz="1000" dirty="0"/>
              <a:t>. </a:t>
            </a:r>
            <a:endParaRPr lang="ko-KR" altLang="en-US" sz="1000" dirty="0"/>
          </a:p>
        </p:txBody>
      </p:sp>
      <p:sp>
        <p:nvSpPr>
          <p:cNvPr id="14" name="Rectangle 2"/>
          <p:cNvSpPr>
            <a:spLocks noChangeArrowheads="1"/>
          </p:cNvSpPr>
          <p:nvPr/>
        </p:nvSpPr>
        <p:spPr bwMode="auto">
          <a:xfrm rot="16200000">
            <a:off x="9612560" y="19343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049" name="_x315416480" descr="EMB0000067876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949303" y="2412130"/>
            <a:ext cx="3351903" cy="401043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27584" y="6083771"/>
            <a:ext cx="2808312" cy="307777"/>
          </a:xfrm>
          <a:prstGeom prst="rect">
            <a:avLst/>
          </a:prstGeom>
          <a:noFill/>
          <a:ln>
            <a:solidFill>
              <a:srgbClr val="FF0000"/>
            </a:solidFill>
          </a:ln>
        </p:spPr>
        <p:txBody>
          <a:bodyPr wrap="square" rtlCol="0">
            <a:spAutoFit/>
          </a:bodyPr>
          <a:lstStyle/>
          <a:p>
            <a:pPr algn="ctr"/>
            <a:r>
              <a:rPr lang="ko-KR" altLang="en-US" sz="1400" dirty="0">
                <a:solidFill>
                  <a:schemeClr val="bg1"/>
                </a:solidFill>
              </a:rPr>
              <a:t>제품의 동작 개념도</a:t>
            </a:r>
          </a:p>
        </p:txBody>
      </p:sp>
      <p:sp>
        <p:nvSpPr>
          <p:cNvPr id="23" name="TextBox 22"/>
          <p:cNvSpPr txBox="1"/>
          <p:nvPr/>
        </p:nvSpPr>
        <p:spPr>
          <a:xfrm>
            <a:off x="4979638" y="6091159"/>
            <a:ext cx="3264770" cy="307777"/>
          </a:xfrm>
          <a:prstGeom prst="rect">
            <a:avLst/>
          </a:prstGeom>
          <a:noFill/>
          <a:ln>
            <a:solidFill>
              <a:srgbClr val="FF0000"/>
            </a:solidFill>
          </a:ln>
        </p:spPr>
        <p:txBody>
          <a:bodyPr wrap="square" rtlCol="0">
            <a:spAutoFit/>
          </a:bodyPr>
          <a:lstStyle/>
          <a:p>
            <a:pPr algn="ctr"/>
            <a:r>
              <a:rPr lang="ko-KR" altLang="en-US" sz="1400" dirty="0">
                <a:solidFill>
                  <a:schemeClr val="bg1"/>
                </a:solidFill>
              </a:rPr>
              <a:t>제품의 </a:t>
            </a:r>
            <a:r>
              <a:rPr lang="ko-KR" altLang="en-US" sz="1400" dirty="0" err="1">
                <a:solidFill>
                  <a:schemeClr val="bg1"/>
                </a:solidFill>
              </a:rPr>
              <a:t>반단면</a:t>
            </a:r>
            <a:r>
              <a:rPr lang="ko-KR" altLang="en-US" sz="1400" dirty="0">
                <a:solidFill>
                  <a:schemeClr val="bg1"/>
                </a:solidFill>
              </a:rPr>
              <a:t> 분해 나열도</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92" y="2741392"/>
            <a:ext cx="4048956" cy="334976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모서리가 둥근 직사각형 20"/>
          <p:cNvSpPr/>
          <p:nvPr/>
        </p:nvSpPr>
        <p:spPr>
          <a:xfrm>
            <a:off x="6732240" y="2115289"/>
            <a:ext cx="1944217" cy="44511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solidFill>
                  <a:schemeClr val="bg1"/>
                </a:solidFill>
              </a:rPr>
              <a:t>스퍼어기어식</a:t>
            </a:r>
            <a:endParaRPr lang="ko-KR" altLang="en-US" sz="1200" b="1" dirty="0">
              <a:solidFill>
                <a:schemeClr val="bg1"/>
              </a:solidFill>
            </a:endParaRPr>
          </a:p>
        </p:txBody>
      </p:sp>
      <p:sp>
        <p:nvSpPr>
          <p:cNvPr id="22" name="TextBox 21"/>
          <p:cNvSpPr txBox="1"/>
          <p:nvPr/>
        </p:nvSpPr>
        <p:spPr>
          <a:xfrm>
            <a:off x="395536" y="1916832"/>
            <a:ext cx="5616624" cy="784830"/>
          </a:xfrm>
          <a:prstGeom prst="rect">
            <a:avLst/>
          </a:prstGeom>
          <a:no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ko-KR" altLang="en-US" sz="1000" dirty="0">
                <a:solidFill>
                  <a:schemeClr val="bg1"/>
                </a:solidFill>
              </a:rPr>
              <a:t>독립된 각각의 </a:t>
            </a:r>
            <a:r>
              <a:rPr lang="ko-KR" altLang="en-US" sz="1000" dirty="0" err="1">
                <a:solidFill>
                  <a:schemeClr val="bg1"/>
                </a:solidFill>
              </a:rPr>
              <a:t>풀리체에</a:t>
            </a:r>
            <a:r>
              <a:rPr lang="ko-KR" altLang="en-US" sz="1000" dirty="0">
                <a:solidFill>
                  <a:schemeClr val="bg1"/>
                </a:solidFill>
              </a:rPr>
              <a:t> 다수의 유성기어가 방사형태로 나열되게 배치 해서 로프에 걸리는 높은 하중을 분산</a:t>
            </a:r>
            <a:r>
              <a:rPr lang="en-US" altLang="ko-KR" sz="1000" dirty="0">
                <a:solidFill>
                  <a:schemeClr val="bg1"/>
                </a:solidFill>
              </a:rPr>
              <a:t> </a:t>
            </a:r>
            <a:r>
              <a:rPr lang="ko-KR" altLang="en-US" sz="1000" dirty="0">
                <a:solidFill>
                  <a:schemeClr val="bg1"/>
                </a:solidFill>
              </a:rPr>
              <a:t>처리</a:t>
            </a:r>
            <a:r>
              <a:rPr lang="en-US" altLang="ko-KR" sz="1000" dirty="0">
                <a:solidFill>
                  <a:schemeClr val="bg1"/>
                </a:solidFill>
              </a:rPr>
              <a:t>,</a:t>
            </a:r>
            <a:r>
              <a:rPr lang="ko-KR" altLang="en-US" sz="1000" dirty="0">
                <a:solidFill>
                  <a:schemeClr val="bg1"/>
                </a:solidFill>
              </a:rPr>
              <a:t> 각각의 풀리 사이 </a:t>
            </a:r>
            <a:r>
              <a:rPr lang="ko-KR" altLang="en-US" sz="1000" dirty="0" err="1">
                <a:solidFill>
                  <a:schemeClr val="bg1"/>
                </a:solidFill>
              </a:rPr>
              <a:t>선기어가</a:t>
            </a:r>
            <a:r>
              <a:rPr lang="ko-KR" altLang="en-US" sz="1000" dirty="0">
                <a:solidFill>
                  <a:schemeClr val="bg1"/>
                </a:solidFill>
              </a:rPr>
              <a:t> 삽입하여</a:t>
            </a:r>
            <a:r>
              <a:rPr lang="en-US" altLang="ko-KR" sz="1000" dirty="0">
                <a:solidFill>
                  <a:schemeClr val="bg1"/>
                </a:solidFill>
              </a:rPr>
              <a:t>,</a:t>
            </a:r>
            <a:r>
              <a:rPr lang="ko-KR" altLang="en-US" sz="1000" dirty="0">
                <a:solidFill>
                  <a:schemeClr val="bg1"/>
                </a:solidFill>
              </a:rPr>
              <a:t> 어느 하나의 </a:t>
            </a:r>
            <a:r>
              <a:rPr lang="ko-KR" altLang="en-US" sz="1000" dirty="0" err="1">
                <a:solidFill>
                  <a:schemeClr val="bg1"/>
                </a:solidFill>
              </a:rPr>
              <a:t>풀리가</a:t>
            </a:r>
            <a:r>
              <a:rPr lang="ko-KR" altLang="en-US" sz="1000" dirty="0">
                <a:solidFill>
                  <a:schemeClr val="bg1"/>
                </a:solidFill>
              </a:rPr>
              <a:t> 상</a:t>
            </a:r>
            <a:r>
              <a:rPr lang="en-US" altLang="ko-KR" sz="1000" dirty="0">
                <a:solidFill>
                  <a:schemeClr val="bg1"/>
                </a:solidFill>
              </a:rPr>
              <a:t>,</a:t>
            </a:r>
            <a:r>
              <a:rPr lang="ko-KR" altLang="en-US" sz="1000" dirty="0">
                <a:solidFill>
                  <a:schemeClr val="bg1"/>
                </a:solidFill>
              </a:rPr>
              <a:t>하 작동하게 될 때 각각의 유성기어들이 유기적으로 작동 하게 되어</a:t>
            </a:r>
            <a:r>
              <a:rPr lang="en-US" altLang="ko-KR" sz="1000" dirty="0">
                <a:solidFill>
                  <a:schemeClr val="bg1"/>
                </a:solidFill>
              </a:rPr>
              <a:t>,</a:t>
            </a:r>
            <a:r>
              <a:rPr lang="ko-KR" altLang="en-US" sz="1000" dirty="0">
                <a:solidFill>
                  <a:schemeClr val="bg1"/>
                </a:solidFill>
              </a:rPr>
              <a:t>  로프의 하중을 분산 하도록 한 기술</a:t>
            </a:r>
            <a:r>
              <a:rPr lang="en-US" altLang="ko-KR" sz="1000" dirty="0">
                <a:solidFill>
                  <a:schemeClr val="bg1"/>
                </a:solidFill>
              </a:rPr>
              <a:t>.</a:t>
            </a:r>
            <a:endParaRPr lang="ko-KR" altLang="en-US" sz="1000" dirty="0">
              <a:solidFill>
                <a:schemeClr val="bg1"/>
              </a:solidFill>
            </a:endParaRPr>
          </a:p>
        </p:txBody>
      </p:sp>
      <p:sp>
        <p:nvSpPr>
          <p:cNvPr id="24" name="Rectangle 2"/>
          <p:cNvSpPr>
            <a:spLocks noChangeArrowheads="1"/>
          </p:cNvSpPr>
          <p:nvPr/>
        </p:nvSpPr>
        <p:spPr bwMode="auto">
          <a:xfrm>
            <a:off x="8172400" y="2791961"/>
            <a:ext cx="648072" cy="276999"/>
          </a:xfrm>
          <a:prstGeom prst="rect">
            <a:avLst/>
          </a:prstGeom>
          <a:solidFill>
            <a:schemeClr val="accent1">
              <a:lumMod val="60000"/>
              <a:lumOff val="40000"/>
            </a:schemeClr>
          </a:solidFill>
          <a:ln>
            <a:solidFill>
              <a:schemeClr val="accent1">
                <a:lumMod val="75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ko-KR" altLang="en-US" sz="1200" dirty="0">
                <a:solidFill>
                  <a:schemeClr val="bg1"/>
                </a:solidFill>
              </a:rPr>
              <a:t>그림</a:t>
            </a:r>
            <a:r>
              <a:rPr lang="en-US" altLang="ko-KR" sz="1200" dirty="0">
                <a:solidFill>
                  <a:schemeClr val="bg1"/>
                </a:solidFill>
              </a:rPr>
              <a:t>2</a:t>
            </a:r>
          </a:p>
        </p:txBody>
      </p:sp>
      <p:sp>
        <p:nvSpPr>
          <p:cNvPr id="25" name="Rectangle 2"/>
          <p:cNvSpPr>
            <a:spLocks noChangeArrowheads="1"/>
          </p:cNvSpPr>
          <p:nvPr/>
        </p:nvSpPr>
        <p:spPr bwMode="auto">
          <a:xfrm>
            <a:off x="107504" y="2780928"/>
            <a:ext cx="720080" cy="276999"/>
          </a:xfrm>
          <a:prstGeom prst="rect">
            <a:avLst/>
          </a:prstGeom>
          <a:solidFill>
            <a:schemeClr val="accent1">
              <a:lumMod val="60000"/>
              <a:lumOff val="40000"/>
            </a:schemeClr>
          </a:solidFill>
          <a:ln>
            <a:solidFill>
              <a:schemeClr val="accent1">
                <a:lumMod val="75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ko-KR" altLang="en-US" sz="1200" dirty="0">
                <a:solidFill>
                  <a:schemeClr val="bg1"/>
                </a:solidFill>
              </a:rPr>
              <a:t>그림</a:t>
            </a:r>
            <a:r>
              <a:rPr lang="en-US" altLang="ko-KR" sz="1200" dirty="0">
                <a:solidFill>
                  <a:schemeClr val="bg1"/>
                </a:solidFill>
              </a:rPr>
              <a:t>1</a:t>
            </a:r>
          </a:p>
        </p:txBody>
      </p:sp>
      <p:sp>
        <p:nvSpPr>
          <p:cNvPr id="31" name="모서리가 둥근 직사각형 30"/>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2" name="모서리가 둥근 직사각형 31"/>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33" name="모서리가 둥근 직사각형 32"/>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4" name="모서리가 둥근 직사각형 33"/>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379536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15"/>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모서리가 둥근 직사각형 26"/>
          <p:cNvSpPr/>
          <p:nvPr/>
        </p:nvSpPr>
        <p:spPr>
          <a:xfrm>
            <a:off x="6732240" y="2115289"/>
            <a:ext cx="1944217" cy="44511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solidFill>
                  <a:schemeClr val="bg1"/>
                </a:solidFill>
              </a:rPr>
              <a:t>베벨기어식</a:t>
            </a:r>
            <a:endParaRPr lang="ko-KR" altLang="en-US" sz="1200" b="1" dirty="0">
              <a:solidFill>
                <a:schemeClr val="bg1"/>
              </a:solidFill>
            </a:endParaRPr>
          </a:p>
        </p:txBody>
      </p:sp>
      <p:sp>
        <p:nvSpPr>
          <p:cNvPr id="6" name="TextBox 5"/>
          <p:cNvSpPr txBox="1"/>
          <p:nvPr/>
        </p:nvSpPr>
        <p:spPr>
          <a:xfrm>
            <a:off x="395536" y="1916832"/>
            <a:ext cx="5616624" cy="784830"/>
          </a:xfrm>
          <a:prstGeom prst="rect">
            <a:avLst/>
          </a:prstGeom>
          <a:no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ko-KR" altLang="en-US" sz="1000" dirty="0">
                <a:solidFill>
                  <a:schemeClr val="bg1"/>
                </a:solidFill>
              </a:rPr>
              <a:t>독립된 각각의 </a:t>
            </a:r>
            <a:r>
              <a:rPr lang="ko-KR" altLang="en-US" sz="1000" dirty="0" err="1">
                <a:solidFill>
                  <a:schemeClr val="bg1"/>
                </a:solidFill>
              </a:rPr>
              <a:t>풀리체에</a:t>
            </a:r>
            <a:r>
              <a:rPr lang="ko-KR" altLang="en-US" sz="1000" dirty="0">
                <a:solidFill>
                  <a:schemeClr val="bg1"/>
                </a:solidFill>
              </a:rPr>
              <a:t> 다수의 유성기어가 방사형태로 나열되게 배치 해서 로프에 걸리는 높은 하중을 분산</a:t>
            </a:r>
            <a:r>
              <a:rPr lang="en-US" altLang="ko-KR" sz="1000" dirty="0">
                <a:solidFill>
                  <a:schemeClr val="bg1"/>
                </a:solidFill>
              </a:rPr>
              <a:t> </a:t>
            </a:r>
            <a:r>
              <a:rPr lang="ko-KR" altLang="en-US" sz="1000" dirty="0">
                <a:solidFill>
                  <a:schemeClr val="bg1"/>
                </a:solidFill>
              </a:rPr>
              <a:t>처리</a:t>
            </a:r>
            <a:r>
              <a:rPr lang="en-US" altLang="ko-KR" sz="1000" dirty="0">
                <a:solidFill>
                  <a:schemeClr val="bg1"/>
                </a:solidFill>
              </a:rPr>
              <a:t>,</a:t>
            </a:r>
            <a:r>
              <a:rPr lang="ko-KR" altLang="en-US" sz="1000" dirty="0">
                <a:solidFill>
                  <a:schemeClr val="bg1"/>
                </a:solidFill>
              </a:rPr>
              <a:t> 각각의 풀리 사이 </a:t>
            </a:r>
            <a:r>
              <a:rPr lang="ko-KR" altLang="en-US" sz="1000" dirty="0" err="1">
                <a:solidFill>
                  <a:schemeClr val="bg1"/>
                </a:solidFill>
              </a:rPr>
              <a:t>선기어가</a:t>
            </a:r>
            <a:r>
              <a:rPr lang="ko-KR" altLang="en-US" sz="1000" dirty="0">
                <a:solidFill>
                  <a:schemeClr val="bg1"/>
                </a:solidFill>
              </a:rPr>
              <a:t> 삽입하여</a:t>
            </a:r>
            <a:r>
              <a:rPr lang="en-US" altLang="ko-KR" sz="1000" dirty="0">
                <a:solidFill>
                  <a:schemeClr val="bg1"/>
                </a:solidFill>
              </a:rPr>
              <a:t>,</a:t>
            </a:r>
            <a:r>
              <a:rPr lang="ko-KR" altLang="en-US" sz="1000" dirty="0">
                <a:solidFill>
                  <a:schemeClr val="bg1"/>
                </a:solidFill>
              </a:rPr>
              <a:t> 어느 하나의 </a:t>
            </a:r>
            <a:r>
              <a:rPr lang="ko-KR" altLang="en-US" sz="1000" dirty="0" err="1">
                <a:solidFill>
                  <a:schemeClr val="bg1"/>
                </a:solidFill>
              </a:rPr>
              <a:t>풀리가</a:t>
            </a:r>
            <a:r>
              <a:rPr lang="ko-KR" altLang="en-US" sz="1000" dirty="0">
                <a:solidFill>
                  <a:schemeClr val="bg1"/>
                </a:solidFill>
              </a:rPr>
              <a:t> 상</a:t>
            </a:r>
            <a:r>
              <a:rPr lang="en-US" altLang="ko-KR" sz="1000" dirty="0">
                <a:solidFill>
                  <a:schemeClr val="bg1"/>
                </a:solidFill>
              </a:rPr>
              <a:t>,</a:t>
            </a:r>
            <a:r>
              <a:rPr lang="ko-KR" altLang="en-US" sz="1000" dirty="0">
                <a:solidFill>
                  <a:schemeClr val="bg1"/>
                </a:solidFill>
              </a:rPr>
              <a:t>하 작동하게 될 때 각각의 유성기어들이 유기적으로 작동 하게 되어</a:t>
            </a:r>
            <a:r>
              <a:rPr lang="en-US" altLang="ko-KR" sz="1000" dirty="0">
                <a:solidFill>
                  <a:schemeClr val="bg1"/>
                </a:solidFill>
              </a:rPr>
              <a:t>,</a:t>
            </a:r>
            <a:r>
              <a:rPr lang="ko-KR" altLang="en-US" sz="1000" dirty="0">
                <a:solidFill>
                  <a:schemeClr val="bg1"/>
                </a:solidFill>
              </a:rPr>
              <a:t>  로프의 하중을 분산 하도록 한 기술</a:t>
            </a:r>
            <a:r>
              <a:rPr lang="en-US" altLang="ko-KR" sz="1000" dirty="0">
                <a:solidFill>
                  <a:schemeClr val="bg1"/>
                </a:solidFill>
              </a:rPr>
              <a:t>.</a:t>
            </a:r>
            <a:endParaRPr lang="ko-KR" altLang="en-US" sz="1000" dirty="0">
              <a:solidFill>
                <a:schemeClr val="bg1"/>
              </a:solidFill>
            </a:endParaRPr>
          </a:p>
        </p:txBody>
      </p:sp>
      <p:pic>
        <p:nvPicPr>
          <p:cNvPr id="1025" name="_x324505176" descr="EMB0000220074f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399" y="2774140"/>
            <a:ext cx="2575209" cy="361581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8" name="Rectangle 4"/>
          <p:cNvSpPr>
            <a:spLocks noChangeArrowheads="1"/>
          </p:cNvSpPr>
          <p:nvPr/>
        </p:nvSpPr>
        <p:spPr bwMode="auto">
          <a:xfrm>
            <a:off x="9160768" y="12362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7" name="_x324504776" descr="EMB0000220074e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417594" y="2650296"/>
            <a:ext cx="3615810" cy="38938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3707904" y="2763994"/>
            <a:ext cx="648072" cy="276999"/>
          </a:xfrm>
          <a:prstGeom prst="rect">
            <a:avLst/>
          </a:prstGeom>
          <a:solidFill>
            <a:schemeClr val="accent1">
              <a:lumMod val="60000"/>
              <a:lumOff val="40000"/>
            </a:schemeClr>
          </a:solidFill>
          <a:ln>
            <a:solidFill>
              <a:schemeClr val="accent1">
                <a:lumMod val="75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ko-KR" altLang="en-US" sz="1200" dirty="0">
                <a:solidFill>
                  <a:schemeClr val="bg1"/>
                </a:solidFill>
              </a:rPr>
              <a:t>그림</a:t>
            </a:r>
            <a:r>
              <a:rPr lang="en-US" altLang="ko-KR" sz="1200" dirty="0">
                <a:solidFill>
                  <a:schemeClr val="bg1"/>
                </a:solidFill>
              </a:rPr>
              <a:t>2</a:t>
            </a:r>
          </a:p>
        </p:txBody>
      </p:sp>
      <p:sp>
        <p:nvSpPr>
          <p:cNvPr id="17" name="Rectangle 2"/>
          <p:cNvSpPr>
            <a:spLocks noChangeArrowheads="1"/>
          </p:cNvSpPr>
          <p:nvPr/>
        </p:nvSpPr>
        <p:spPr bwMode="auto">
          <a:xfrm>
            <a:off x="323528" y="2763994"/>
            <a:ext cx="720080" cy="276999"/>
          </a:xfrm>
          <a:prstGeom prst="rect">
            <a:avLst/>
          </a:prstGeom>
          <a:solidFill>
            <a:schemeClr val="accent1">
              <a:lumMod val="60000"/>
              <a:lumOff val="40000"/>
            </a:schemeClr>
          </a:solidFill>
          <a:ln>
            <a:solidFill>
              <a:schemeClr val="accent1">
                <a:lumMod val="75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ko-KR" altLang="en-US" sz="1200" dirty="0">
                <a:solidFill>
                  <a:schemeClr val="bg1"/>
                </a:solidFill>
              </a:rPr>
              <a:t>그림</a:t>
            </a:r>
            <a:r>
              <a:rPr lang="en-US" altLang="ko-KR" sz="1200" dirty="0">
                <a:solidFill>
                  <a:schemeClr val="bg1"/>
                </a:solidFill>
              </a:rPr>
              <a:t>1</a:t>
            </a:r>
          </a:p>
        </p:txBody>
      </p:sp>
      <p:sp>
        <p:nvSpPr>
          <p:cNvPr id="24" name="TextBox 23"/>
          <p:cNvSpPr txBox="1"/>
          <p:nvPr/>
        </p:nvSpPr>
        <p:spPr>
          <a:xfrm>
            <a:off x="827584" y="6409269"/>
            <a:ext cx="2808312" cy="307777"/>
          </a:xfrm>
          <a:prstGeom prst="rect">
            <a:avLst/>
          </a:prstGeom>
          <a:noFill/>
          <a:ln>
            <a:solidFill>
              <a:srgbClr val="FF0000"/>
            </a:solidFill>
          </a:ln>
        </p:spPr>
        <p:txBody>
          <a:bodyPr wrap="square" rtlCol="0">
            <a:spAutoFit/>
          </a:bodyPr>
          <a:lstStyle/>
          <a:p>
            <a:pPr algn="ctr"/>
            <a:r>
              <a:rPr lang="ko-KR" altLang="en-US" sz="1400" dirty="0">
                <a:solidFill>
                  <a:schemeClr val="bg1"/>
                </a:solidFill>
              </a:rPr>
              <a:t>제품의 조립도</a:t>
            </a:r>
          </a:p>
        </p:txBody>
      </p:sp>
      <p:sp>
        <p:nvSpPr>
          <p:cNvPr id="25" name="TextBox 24"/>
          <p:cNvSpPr txBox="1"/>
          <p:nvPr/>
        </p:nvSpPr>
        <p:spPr>
          <a:xfrm>
            <a:off x="4572000" y="6416657"/>
            <a:ext cx="3264770" cy="307777"/>
          </a:xfrm>
          <a:prstGeom prst="rect">
            <a:avLst/>
          </a:prstGeom>
          <a:noFill/>
          <a:ln>
            <a:solidFill>
              <a:srgbClr val="FF0000"/>
            </a:solidFill>
          </a:ln>
        </p:spPr>
        <p:txBody>
          <a:bodyPr wrap="square" rtlCol="0">
            <a:spAutoFit/>
          </a:bodyPr>
          <a:lstStyle/>
          <a:p>
            <a:pPr algn="ctr"/>
            <a:r>
              <a:rPr lang="ko-KR" altLang="en-US" sz="1400" dirty="0">
                <a:solidFill>
                  <a:schemeClr val="bg1"/>
                </a:solidFill>
              </a:rPr>
              <a:t>제품의 </a:t>
            </a:r>
            <a:r>
              <a:rPr lang="ko-KR" altLang="en-US" sz="1400" dirty="0" err="1">
                <a:solidFill>
                  <a:schemeClr val="bg1"/>
                </a:solidFill>
              </a:rPr>
              <a:t>반단면</a:t>
            </a:r>
            <a:r>
              <a:rPr lang="ko-KR" altLang="en-US" sz="1400" dirty="0">
                <a:solidFill>
                  <a:schemeClr val="bg1"/>
                </a:solidFill>
              </a:rPr>
              <a:t> 분해 나열도</a:t>
            </a:r>
          </a:p>
        </p:txBody>
      </p:sp>
      <p:sp>
        <p:nvSpPr>
          <p:cNvPr id="26" name="모서리가 둥근 직사각형 25"/>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8" name="모서리가 둥근 직사각형 27"/>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29" name="모서리가 둥근 직사각형 28"/>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0" name="모서리가 둥근 직사각형 29"/>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952406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모서리가 둥근 직사각형 23"/>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pic>
        <p:nvPicPr>
          <p:cNvPr id="4" name="그림 3"/>
          <p:cNvPicPr>
            <a:picLocks noChangeAspect="1"/>
          </p:cNvPicPr>
          <p:nvPr/>
        </p:nvPicPr>
        <p:blipFill rotWithShape="1">
          <a:blip r:embed="rId2" cstate="print">
            <a:extLst>
              <a:ext uri="{28A0092B-C50C-407E-A947-70E740481C1C}">
                <a14:useLocalDpi xmlns:a14="http://schemas.microsoft.com/office/drawing/2010/main" val="0"/>
              </a:ext>
            </a:extLst>
          </a:blip>
          <a:srcRect l="24296" r="20883"/>
          <a:stretch/>
        </p:blipFill>
        <p:spPr>
          <a:xfrm>
            <a:off x="2235977" y="1966816"/>
            <a:ext cx="2969865" cy="2708679"/>
          </a:xfrm>
          <a:prstGeom prst="rect">
            <a:avLst/>
          </a:prstGeom>
        </p:spPr>
      </p:pic>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9" name="타원 33"/>
          <p:cNvSpPr>
            <a:spLocks noChangeArrowheads="1"/>
          </p:cNvSpPr>
          <p:nvPr/>
        </p:nvSpPr>
        <p:spPr bwMode="auto">
          <a:xfrm>
            <a:off x="3143853" y="3067672"/>
            <a:ext cx="1154111" cy="1085636"/>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5" name="TextBox 34"/>
          <p:cNvSpPr txBox="1"/>
          <p:nvPr/>
        </p:nvSpPr>
        <p:spPr>
          <a:xfrm>
            <a:off x="3059832" y="5373216"/>
            <a:ext cx="2304256"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ko-KR" altLang="en-US" sz="1200" b="1" dirty="0">
                <a:solidFill>
                  <a:schemeClr val="bg1"/>
                </a:solidFill>
              </a:rPr>
              <a:t>그림</a:t>
            </a:r>
            <a:r>
              <a:rPr lang="en-US" altLang="ko-KR" sz="1200" b="1" dirty="0">
                <a:solidFill>
                  <a:schemeClr val="bg1"/>
                </a:solidFill>
              </a:rPr>
              <a:t>2 .  </a:t>
            </a:r>
            <a:r>
              <a:rPr lang="ko-KR" altLang="en-US" sz="1200" b="1" dirty="0">
                <a:solidFill>
                  <a:schemeClr val="bg1"/>
                </a:solidFill>
              </a:rPr>
              <a:t>제품 설치 후 </a:t>
            </a:r>
            <a:endParaRPr lang="en-US" altLang="ko-KR" sz="1200" b="1" dirty="0">
              <a:solidFill>
                <a:schemeClr val="bg1"/>
              </a:solidFill>
            </a:endParaRPr>
          </a:p>
        </p:txBody>
      </p:sp>
      <p:sp>
        <p:nvSpPr>
          <p:cNvPr id="36" name="TextBox 35"/>
          <p:cNvSpPr txBox="1"/>
          <p:nvPr/>
        </p:nvSpPr>
        <p:spPr>
          <a:xfrm>
            <a:off x="1596719" y="1966816"/>
            <a:ext cx="645147" cy="276999"/>
          </a:xfrm>
          <a:prstGeom prst="rect">
            <a:avLst/>
          </a:prstGeom>
          <a:solidFill>
            <a:schemeClr val="accent4"/>
          </a:solidFill>
        </p:spPr>
        <p:txBody>
          <a:bodyPr wrap="square" rtlCol="0">
            <a:spAutoFit/>
          </a:bodyPr>
          <a:lstStyle/>
          <a:p>
            <a:pPr algn="ctr"/>
            <a:r>
              <a:rPr lang="ko-KR" altLang="en-US" sz="1200">
                <a:solidFill>
                  <a:schemeClr val="bg1"/>
                </a:solidFill>
              </a:rPr>
              <a:t>그</a:t>
            </a:r>
            <a:r>
              <a:rPr lang="ko-KR" altLang="en-US" sz="1200" dirty="0">
                <a:solidFill>
                  <a:schemeClr val="bg1"/>
                </a:solidFill>
              </a:rPr>
              <a:t>림</a:t>
            </a:r>
            <a:r>
              <a:rPr lang="en-US" altLang="ko-KR" sz="1200" dirty="0">
                <a:solidFill>
                  <a:schemeClr val="bg1"/>
                </a:solidFill>
              </a:rPr>
              <a:t>1</a:t>
            </a:r>
            <a:endParaRPr lang="ko-KR" altLang="en-US" sz="1200" dirty="0">
              <a:solidFill>
                <a:schemeClr val="bg1"/>
              </a:solidFill>
            </a:endParaRPr>
          </a:p>
        </p:txBody>
      </p:sp>
      <p:pic>
        <p:nvPicPr>
          <p:cNvPr id="8" name="그림 7"/>
          <p:cNvPicPr>
            <a:picLocks noChangeAspect="1"/>
          </p:cNvPicPr>
          <p:nvPr/>
        </p:nvPicPr>
        <p:blipFill rotWithShape="1">
          <a:blip r:embed="rId3" cstate="print">
            <a:extLst>
              <a:ext uri="{28A0092B-C50C-407E-A947-70E740481C1C}">
                <a14:useLocalDpi xmlns:a14="http://schemas.microsoft.com/office/drawing/2010/main" val="0"/>
              </a:ext>
            </a:extLst>
          </a:blip>
          <a:srcRect l="22699" r="25756"/>
          <a:stretch/>
        </p:blipFill>
        <p:spPr>
          <a:xfrm>
            <a:off x="5364088" y="3064262"/>
            <a:ext cx="2979948" cy="2890621"/>
          </a:xfrm>
          <a:prstGeom prst="rect">
            <a:avLst/>
          </a:prstGeom>
        </p:spPr>
      </p:pic>
      <p:sp>
        <p:nvSpPr>
          <p:cNvPr id="33" name="타원 33"/>
          <p:cNvSpPr>
            <a:spLocks noChangeArrowheads="1"/>
          </p:cNvSpPr>
          <p:nvPr/>
        </p:nvSpPr>
        <p:spPr bwMode="auto">
          <a:xfrm>
            <a:off x="6277006" y="4725144"/>
            <a:ext cx="1154111" cy="1196846"/>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4" name="TextBox 33"/>
          <p:cNvSpPr txBox="1"/>
          <p:nvPr/>
        </p:nvSpPr>
        <p:spPr>
          <a:xfrm>
            <a:off x="7685596" y="2790673"/>
            <a:ext cx="651893" cy="276999"/>
          </a:xfrm>
          <a:prstGeom prst="rect">
            <a:avLst/>
          </a:prstGeom>
          <a:solidFill>
            <a:schemeClr val="accent4"/>
          </a:solidFill>
        </p:spPr>
        <p:txBody>
          <a:bodyPr wrap="square" rtlCol="0">
            <a:spAutoFit/>
          </a:bodyPr>
          <a:lstStyle/>
          <a:p>
            <a:r>
              <a:rPr lang="ko-KR" altLang="en-US" sz="1200" dirty="0">
                <a:solidFill>
                  <a:schemeClr val="bg1"/>
                </a:solidFill>
              </a:rPr>
              <a:t>그림</a:t>
            </a:r>
            <a:r>
              <a:rPr lang="en-US" altLang="ko-KR" sz="1200" dirty="0">
                <a:solidFill>
                  <a:schemeClr val="bg1"/>
                </a:solidFill>
              </a:rPr>
              <a:t>2</a:t>
            </a:r>
            <a:endParaRPr lang="ko-KR" altLang="en-US" sz="1200" dirty="0">
              <a:solidFill>
                <a:schemeClr val="bg1"/>
              </a:solidFill>
            </a:endParaRPr>
          </a:p>
        </p:txBody>
      </p:sp>
      <p:sp>
        <p:nvSpPr>
          <p:cNvPr id="42" name="모서리가 둥근 직사각형 41"/>
          <p:cNvSpPr/>
          <p:nvPr/>
        </p:nvSpPr>
        <p:spPr>
          <a:xfrm>
            <a:off x="179512" y="2471438"/>
            <a:ext cx="1868308" cy="789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solidFill>
                  <a:schemeClr val="bg1"/>
                </a:solidFill>
              </a:rPr>
              <a:t>설치 적용 예 </a:t>
            </a:r>
            <a:r>
              <a:rPr lang="en-US" altLang="ko-KR" sz="1600" b="1" dirty="0">
                <a:solidFill>
                  <a:schemeClr val="bg1"/>
                </a:solidFill>
              </a:rPr>
              <a:t>1</a:t>
            </a:r>
          </a:p>
          <a:p>
            <a:pPr algn="ctr">
              <a:lnSpc>
                <a:spcPct val="150000"/>
              </a:lnSpc>
            </a:pPr>
            <a:endParaRPr lang="en-US" altLang="ko-KR" sz="1200" b="1" dirty="0">
              <a:solidFill>
                <a:schemeClr val="bg1"/>
              </a:solidFill>
            </a:endParaRPr>
          </a:p>
          <a:p>
            <a:pPr algn="ctr">
              <a:lnSpc>
                <a:spcPct val="150000"/>
              </a:lnSpc>
            </a:pPr>
            <a:r>
              <a:rPr lang="en-US" altLang="ko-KR" sz="1200" b="1" dirty="0">
                <a:solidFill>
                  <a:schemeClr val="bg1"/>
                </a:solidFill>
              </a:rPr>
              <a:t>1 : 1 </a:t>
            </a:r>
            <a:r>
              <a:rPr lang="ko-KR" altLang="en-US" sz="1200" b="1" dirty="0" err="1">
                <a:solidFill>
                  <a:schemeClr val="bg1"/>
                </a:solidFill>
              </a:rPr>
              <a:t>로프식</a:t>
            </a:r>
            <a:r>
              <a:rPr lang="ko-KR" altLang="en-US" sz="1200" b="1" dirty="0">
                <a:solidFill>
                  <a:schemeClr val="bg1"/>
                </a:solidFill>
              </a:rPr>
              <a:t> 승강기</a:t>
            </a:r>
          </a:p>
        </p:txBody>
      </p:sp>
      <p:sp>
        <p:nvSpPr>
          <p:cNvPr id="43" name="타원 33"/>
          <p:cNvSpPr>
            <a:spLocks noChangeArrowheads="1"/>
          </p:cNvSpPr>
          <p:nvPr/>
        </p:nvSpPr>
        <p:spPr bwMode="auto">
          <a:xfrm>
            <a:off x="3151385" y="1843536"/>
            <a:ext cx="1154111" cy="1085636"/>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44" name="타원 33"/>
          <p:cNvSpPr>
            <a:spLocks noChangeArrowheads="1"/>
          </p:cNvSpPr>
          <p:nvPr/>
        </p:nvSpPr>
        <p:spPr bwMode="auto">
          <a:xfrm>
            <a:off x="6277006" y="3198583"/>
            <a:ext cx="1154111" cy="1196846"/>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cxnSp>
        <p:nvCxnSpPr>
          <p:cNvPr id="17" name="직선 화살표 연결선 16"/>
          <p:cNvCxnSpPr/>
          <p:nvPr/>
        </p:nvCxnSpPr>
        <p:spPr>
          <a:xfrm>
            <a:off x="4283968" y="2564904"/>
            <a:ext cx="2088232" cy="93610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모서리가 둥근 직사각형 45"/>
          <p:cNvSpPr/>
          <p:nvPr/>
        </p:nvSpPr>
        <p:spPr>
          <a:xfrm>
            <a:off x="5654070" y="2105315"/>
            <a:ext cx="1868308" cy="515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a:solidFill>
                  <a:schemeClr val="bg1"/>
                </a:solidFill>
              </a:rPr>
              <a:t>로프체결 </a:t>
            </a:r>
            <a:r>
              <a:rPr lang="ko-KR" altLang="en-US" sz="1100" b="1" dirty="0" err="1">
                <a:solidFill>
                  <a:schemeClr val="bg1"/>
                </a:solidFill>
              </a:rPr>
              <a:t>연결구는</a:t>
            </a:r>
            <a:r>
              <a:rPr lang="ko-KR" altLang="en-US" sz="1100" b="1" dirty="0">
                <a:solidFill>
                  <a:schemeClr val="bg1"/>
                </a:solidFill>
              </a:rPr>
              <a:t> 기존의 것을 사용함</a:t>
            </a:r>
            <a:r>
              <a:rPr lang="en-US" altLang="ko-KR" sz="1100" b="1" dirty="0">
                <a:solidFill>
                  <a:schemeClr val="bg1"/>
                </a:solidFill>
              </a:rPr>
              <a:t>.</a:t>
            </a:r>
            <a:endParaRPr lang="ko-KR" altLang="en-US" sz="1100" b="1" dirty="0">
              <a:solidFill>
                <a:schemeClr val="bg1"/>
              </a:solidFill>
            </a:endParaRPr>
          </a:p>
        </p:txBody>
      </p:sp>
      <p:cxnSp>
        <p:nvCxnSpPr>
          <p:cNvPr id="27" name="직선 화살표 연결선 26"/>
          <p:cNvCxnSpPr/>
          <p:nvPr/>
        </p:nvCxnSpPr>
        <p:spPr>
          <a:xfrm>
            <a:off x="4283968" y="3933056"/>
            <a:ext cx="2088232" cy="93610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모서리가 둥근 직사각형 36"/>
          <p:cNvSpPr/>
          <p:nvPr/>
        </p:nvSpPr>
        <p:spPr>
          <a:xfrm>
            <a:off x="4355976" y="1412776"/>
            <a:ext cx="1872649"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기술의 </a:t>
            </a:r>
            <a:r>
              <a:rPr lang="ko-KR" altLang="en-US" b="1" dirty="0" err="1">
                <a:latin typeface="굴림" panose="020B0600000101010101" pitchFamily="50" charset="-127"/>
                <a:ea typeface="굴림" panose="020B0600000101010101" pitchFamily="50" charset="-127"/>
              </a:rPr>
              <a:t>재현성</a:t>
            </a:r>
            <a:endParaRPr lang="ko-KR" altLang="en-US" b="1" dirty="0">
              <a:latin typeface="굴림" panose="020B0600000101010101" pitchFamily="50" charset="-127"/>
              <a:ea typeface="굴림" panose="020B0600000101010101" pitchFamily="50" charset="-127"/>
            </a:endParaRPr>
          </a:p>
        </p:txBody>
      </p:sp>
      <p:sp>
        <p:nvSpPr>
          <p:cNvPr id="38" name="모서리가 둥근 직사각형 37"/>
          <p:cNvSpPr/>
          <p:nvPr/>
        </p:nvSpPr>
        <p:spPr>
          <a:xfrm>
            <a:off x="1853698" y="1554836"/>
            <a:ext cx="2430270"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39" name="모서리가 둥근 직사각형 38"/>
          <p:cNvSpPr/>
          <p:nvPr/>
        </p:nvSpPr>
        <p:spPr>
          <a:xfrm>
            <a:off x="539552" y="1556792"/>
            <a:ext cx="1080120"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40" name="모서리가 둥근 직사각형 39"/>
          <p:cNvSpPr/>
          <p:nvPr/>
        </p:nvSpPr>
        <p:spPr>
          <a:xfrm>
            <a:off x="6393858" y="1558748"/>
            <a:ext cx="1346494"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25" name="TextBox 24"/>
          <p:cNvSpPr txBox="1"/>
          <p:nvPr/>
        </p:nvSpPr>
        <p:spPr>
          <a:xfrm>
            <a:off x="2239962" y="4678668"/>
            <a:ext cx="2268656"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50000"/>
              </a:lnSpc>
            </a:pPr>
            <a:r>
              <a:rPr lang="ko-KR" altLang="en-US" sz="1200" b="1" dirty="0">
                <a:solidFill>
                  <a:schemeClr val="bg1"/>
                </a:solidFill>
              </a:rPr>
              <a:t>그림</a:t>
            </a:r>
            <a:r>
              <a:rPr lang="en-US" altLang="ko-KR" sz="1200" b="1" dirty="0">
                <a:solidFill>
                  <a:schemeClr val="bg1"/>
                </a:solidFill>
              </a:rPr>
              <a:t>1.  </a:t>
            </a:r>
            <a:r>
              <a:rPr lang="ko-KR" altLang="en-US" sz="1200" b="1" dirty="0">
                <a:solidFill>
                  <a:schemeClr val="bg1"/>
                </a:solidFill>
              </a:rPr>
              <a:t>제품 </a:t>
            </a:r>
            <a:r>
              <a:rPr lang="ko-KR" altLang="en-US" sz="1200" b="1" dirty="0" err="1">
                <a:solidFill>
                  <a:schemeClr val="bg1"/>
                </a:solidFill>
              </a:rPr>
              <a:t>설치전</a:t>
            </a:r>
            <a:r>
              <a:rPr lang="ko-KR" altLang="en-US" sz="1200" b="1" dirty="0">
                <a:solidFill>
                  <a:schemeClr val="bg1"/>
                </a:solidFill>
              </a:rPr>
              <a:t> </a:t>
            </a:r>
            <a:endParaRPr lang="en-US" altLang="ko-KR" sz="1200" b="1" dirty="0">
              <a:solidFill>
                <a:schemeClr val="bg1"/>
              </a:solidFill>
            </a:endParaRPr>
          </a:p>
        </p:txBody>
      </p:sp>
      <p:sp>
        <p:nvSpPr>
          <p:cNvPr id="26" name="TextBox 25"/>
          <p:cNvSpPr txBox="1"/>
          <p:nvPr/>
        </p:nvSpPr>
        <p:spPr>
          <a:xfrm>
            <a:off x="3059832" y="5949280"/>
            <a:ext cx="5029508" cy="623248"/>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ko-KR" altLang="en-US" sz="1200" b="1" dirty="0">
                <a:solidFill>
                  <a:schemeClr val="bg1"/>
                </a:solidFill>
              </a:rPr>
              <a:t> </a:t>
            </a:r>
            <a:r>
              <a:rPr lang="ko-KR" altLang="en-US" sz="1100" dirty="0">
                <a:solidFill>
                  <a:schemeClr val="bg1"/>
                </a:solidFill>
              </a:rPr>
              <a:t>하부에 스프링과 </a:t>
            </a:r>
            <a:r>
              <a:rPr lang="ko-KR" altLang="en-US" sz="1100" dirty="0" err="1">
                <a:solidFill>
                  <a:schemeClr val="bg1"/>
                </a:solidFill>
              </a:rPr>
              <a:t>볼터</a:t>
            </a:r>
            <a:r>
              <a:rPr lang="en-US" altLang="ko-KR" sz="1100" dirty="0">
                <a:solidFill>
                  <a:schemeClr val="bg1"/>
                </a:solidFill>
              </a:rPr>
              <a:t>, </a:t>
            </a:r>
            <a:r>
              <a:rPr lang="ko-KR" altLang="en-US" sz="1100" dirty="0">
                <a:solidFill>
                  <a:schemeClr val="bg1"/>
                </a:solidFill>
              </a:rPr>
              <a:t>너트를 </a:t>
            </a:r>
            <a:r>
              <a:rPr lang="ko-KR" altLang="en-US" sz="1100" dirty="0" err="1">
                <a:solidFill>
                  <a:schemeClr val="bg1"/>
                </a:solidFill>
              </a:rPr>
              <a:t>제거후</a:t>
            </a:r>
            <a:r>
              <a:rPr lang="ko-KR" altLang="en-US" sz="1100" dirty="0">
                <a:solidFill>
                  <a:schemeClr val="bg1"/>
                </a:solidFill>
              </a:rPr>
              <a:t>  </a:t>
            </a:r>
            <a:r>
              <a:rPr lang="en-US" altLang="ko-KR" sz="1100" dirty="0">
                <a:solidFill>
                  <a:schemeClr val="bg1"/>
                </a:solidFill>
              </a:rPr>
              <a:t>“</a:t>
            </a:r>
            <a:r>
              <a:rPr lang="ko-KR" altLang="en-US" sz="1100" dirty="0">
                <a:solidFill>
                  <a:schemeClr val="bg1"/>
                </a:solidFill>
              </a:rPr>
              <a:t>승강기 와</a:t>
            </a:r>
            <a:endParaRPr lang="en-US" altLang="ko-KR" sz="1100" dirty="0">
              <a:solidFill>
                <a:schemeClr val="bg1"/>
              </a:solidFill>
            </a:endParaRPr>
          </a:p>
          <a:p>
            <a:pPr>
              <a:lnSpc>
                <a:spcPct val="150000"/>
              </a:lnSpc>
            </a:pPr>
            <a:r>
              <a:rPr lang="en-US" altLang="ko-KR" sz="1100" dirty="0">
                <a:solidFill>
                  <a:schemeClr val="bg1"/>
                </a:solidFill>
              </a:rPr>
              <a:t>          </a:t>
            </a:r>
            <a:r>
              <a:rPr lang="ko-KR" altLang="en-US" sz="1100" dirty="0" err="1">
                <a:solidFill>
                  <a:schemeClr val="bg1"/>
                </a:solidFill>
              </a:rPr>
              <a:t>이어로프장력</a:t>
            </a:r>
            <a:r>
              <a:rPr lang="ko-KR" altLang="en-US" sz="1100" dirty="0">
                <a:solidFill>
                  <a:schemeClr val="bg1"/>
                </a:solidFill>
              </a:rPr>
              <a:t> 자동균등화 장치</a:t>
            </a:r>
            <a:r>
              <a:rPr lang="en-US" altLang="ko-KR" sz="1100" dirty="0">
                <a:solidFill>
                  <a:schemeClr val="bg1"/>
                </a:solidFill>
              </a:rPr>
              <a:t>”</a:t>
            </a:r>
            <a:r>
              <a:rPr lang="ko-KR" altLang="en-US" sz="1100" dirty="0">
                <a:solidFill>
                  <a:schemeClr val="bg1"/>
                </a:solidFill>
              </a:rPr>
              <a:t>를 설치</a:t>
            </a:r>
            <a:r>
              <a:rPr lang="en-US" altLang="ko-KR" sz="1100" dirty="0">
                <a:solidFill>
                  <a:schemeClr val="bg1"/>
                </a:solidFill>
              </a:rPr>
              <a:t>.</a:t>
            </a:r>
          </a:p>
        </p:txBody>
      </p:sp>
    </p:spTree>
    <p:extLst>
      <p:ext uri="{BB962C8B-B14F-4D97-AF65-F5344CB8AC3E}">
        <p14:creationId xmlns:p14="http://schemas.microsoft.com/office/powerpoint/2010/main" val="157037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모서리가 둥근 직사각형 23"/>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2105315"/>
            <a:ext cx="2969865" cy="2102362"/>
          </a:xfrm>
          <a:prstGeom prst="rect">
            <a:avLst/>
          </a:prstGeom>
        </p:spPr>
      </p:pic>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9" name="타원 33"/>
          <p:cNvSpPr>
            <a:spLocks noChangeArrowheads="1"/>
          </p:cNvSpPr>
          <p:nvPr/>
        </p:nvSpPr>
        <p:spPr bwMode="auto">
          <a:xfrm>
            <a:off x="3275856" y="2105316"/>
            <a:ext cx="1097658" cy="823856"/>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5" name="TextBox 34"/>
          <p:cNvSpPr txBox="1"/>
          <p:nvPr/>
        </p:nvSpPr>
        <p:spPr>
          <a:xfrm>
            <a:off x="3059832" y="5589240"/>
            <a:ext cx="5112568" cy="854080"/>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ko-KR" altLang="en-US" sz="1100" dirty="0">
                <a:solidFill>
                  <a:schemeClr val="bg1"/>
                </a:solidFill>
              </a:rPr>
              <a:t>로프 한쪽 </a:t>
            </a:r>
            <a:r>
              <a:rPr lang="ko-KR" altLang="en-US" sz="1100" dirty="0" err="1">
                <a:solidFill>
                  <a:schemeClr val="bg1"/>
                </a:solidFill>
              </a:rPr>
              <a:t>끝단부를</a:t>
            </a:r>
            <a:r>
              <a:rPr lang="ko-KR" altLang="en-US" sz="1100" dirty="0">
                <a:solidFill>
                  <a:schemeClr val="bg1"/>
                </a:solidFill>
              </a:rPr>
              <a:t> 고정하기 위해서 설치된 체대와</a:t>
            </a:r>
            <a:r>
              <a:rPr lang="en-US" altLang="ko-KR" sz="1100" dirty="0">
                <a:solidFill>
                  <a:schemeClr val="bg1"/>
                </a:solidFill>
              </a:rPr>
              <a:t>,</a:t>
            </a:r>
          </a:p>
          <a:p>
            <a:pPr>
              <a:lnSpc>
                <a:spcPct val="150000"/>
              </a:lnSpc>
            </a:pPr>
            <a:r>
              <a:rPr lang="ko-KR" altLang="en-US" sz="1100" dirty="0">
                <a:solidFill>
                  <a:schemeClr val="bg1"/>
                </a:solidFill>
              </a:rPr>
              <a:t>상기 체대 상부에 있는 스프링과 </a:t>
            </a:r>
            <a:r>
              <a:rPr lang="ko-KR" altLang="en-US" sz="1100" dirty="0" err="1">
                <a:solidFill>
                  <a:schemeClr val="bg1"/>
                </a:solidFill>
              </a:rPr>
              <a:t>볼터</a:t>
            </a:r>
            <a:r>
              <a:rPr lang="en-US" altLang="ko-KR" sz="1100" dirty="0">
                <a:solidFill>
                  <a:schemeClr val="bg1"/>
                </a:solidFill>
              </a:rPr>
              <a:t>, </a:t>
            </a:r>
            <a:r>
              <a:rPr lang="ko-KR" altLang="en-US" sz="1100" dirty="0">
                <a:solidFill>
                  <a:schemeClr val="bg1"/>
                </a:solidFill>
              </a:rPr>
              <a:t>너트를 </a:t>
            </a:r>
            <a:r>
              <a:rPr lang="ko-KR" altLang="en-US" sz="1100" dirty="0" err="1">
                <a:solidFill>
                  <a:schemeClr val="bg1"/>
                </a:solidFill>
              </a:rPr>
              <a:t>제거후</a:t>
            </a:r>
            <a:r>
              <a:rPr lang="ko-KR" altLang="en-US" sz="1100" dirty="0">
                <a:solidFill>
                  <a:schemeClr val="bg1"/>
                </a:solidFill>
              </a:rPr>
              <a:t> 신청기술의 </a:t>
            </a:r>
            <a:r>
              <a:rPr lang="en-US" altLang="ko-KR" sz="1100" dirty="0">
                <a:solidFill>
                  <a:schemeClr val="bg1"/>
                </a:solidFill>
              </a:rPr>
              <a:t>“</a:t>
            </a:r>
            <a:r>
              <a:rPr lang="ko-KR" altLang="en-US" sz="1100" dirty="0">
                <a:solidFill>
                  <a:schemeClr val="bg1"/>
                </a:solidFill>
              </a:rPr>
              <a:t>승강기 와이어로프장력 자동균등화 장치</a:t>
            </a:r>
            <a:r>
              <a:rPr lang="en-US" altLang="ko-KR" sz="1100" dirty="0">
                <a:solidFill>
                  <a:schemeClr val="bg1"/>
                </a:solidFill>
              </a:rPr>
              <a:t>”</a:t>
            </a:r>
            <a:r>
              <a:rPr lang="ko-KR" altLang="en-US" sz="1100" dirty="0">
                <a:solidFill>
                  <a:schemeClr val="bg1"/>
                </a:solidFill>
              </a:rPr>
              <a:t>를 설치</a:t>
            </a:r>
            <a:endParaRPr lang="en-US" altLang="ko-KR" sz="1100" dirty="0">
              <a:solidFill>
                <a:schemeClr val="bg1"/>
              </a:solidFill>
            </a:endParaRPr>
          </a:p>
        </p:txBody>
      </p:sp>
      <p:sp>
        <p:nvSpPr>
          <p:cNvPr id="36" name="TextBox 35"/>
          <p:cNvSpPr txBox="1"/>
          <p:nvPr/>
        </p:nvSpPr>
        <p:spPr>
          <a:xfrm>
            <a:off x="4644008" y="1844824"/>
            <a:ext cx="659547" cy="276999"/>
          </a:xfrm>
          <a:prstGeom prst="rect">
            <a:avLst/>
          </a:prstGeom>
          <a:solidFill>
            <a:schemeClr val="accent4"/>
          </a:solidFill>
        </p:spPr>
        <p:txBody>
          <a:bodyPr wrap="square" rtlCol="0">
            <a:spAutoFit/>
          </a:bodyPr>
          <a:lstStyle/>
          <a:p>
            <a:r>
              <a:rPr lang="ko-KR" altLang="en-US" sz="1200" dirty="0">
                <a:solidFill>
                  <a:schemeClr val="bg1"/>
                </a:solidFill>
              </a:rPr>
              <a:t>그림</a:t>
            </a:r>
            <a:r>
              <a:rPr lang="en-US" altLang="ko-KR" sz="1200" dirty="0">
                <a:solidFill>
                  <a:schemeClr val="bg1"/>
                </a:solidFill>
              </a:rPr>
              <a:t>1</a:t>
            </a:r>
            <a:endParaRPr lang="ko-KR" altLang="en-US" sz="1200" dirty="0">
              <a:solidFill>
                <a:schemeClr val="bg1"/>
              </a:solidFill>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067671"/>
            <a:ext cx="2979948" cy="2449559"/>
          </a:xfrm>
          <a:prstGeom prst="rect">
            <a:avLst/>
          </a:prstGeom>
        </p:spPr>
      </p:pic>
      <p:sp>
        <p:nvSpPr>
          <p:cNvPr id="33" name="타원 33"/>
          <p:cNvSpPr>
            <a:spLocks noChangeArrowheads="1"/>
          </p:cNvSpPr>
          <p:nvPr/>
        </p:nvSpPr>
        <p:spPr bwMode="auto">
          <a:xfrm>
            <a:off x="6084168" y="2929172"/>
            <a:ext cx="1224136" cy="85986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4" name="TextBox 33"/>
          <p:cNvSpPr txBox="1"/>
          <p:nvPr/>
        </p:nvSpPr>
        <p:spPr>
          <a:xfrm>
            <a:off x="7668344" y="2790673"/>
            <a:ext cx="674776" cy="276999"/>
          </a:xfrm>
          <a:prstGeom prst="rect">
            <a:avLst/>
          </a:prstGeom>
          <a:solidFill>
            <a:schemeClr val="accent4"/>
          </a:solidFill>
        </p:spPr>
        <p:txBody>
          <a:bodyPr wrap="square" rtlCol="0">
            <a:spAutoFit/>
          </a:bodyPr>
          <a:lstStyle/>
          <a:p>
            <a:r>
              <a:rPr lang="ko-KR" altLang="en-US" sz="1200" dirty="0">
                <a:solidFill>
                  <a:schemeClr val="bg1"/>
                </a:solidFill>
              </a:rPr>
              <a:t>그림</a:t>
            </a:r>
            <a:r>
              <a:rPr lang="en-US" altLang="ko-KR" sz="1200" dirty="0">
                <a:solidFill>
                  <a:schemeClr val="bg1"/>
                </a:solidFill>
              </a:rPr>
              <a:t>2</a:t>
            </a:r>
            <a:endParaRPr lang="ko-KR" altLang="en-US" sz="1200" dirty="0">
              <a:solidFill>
                <a:schemeClr val="bg1"/>
              </a:solidFill>
            </a:endParaRPr>
          </a:p>
        </p:txBody>
      </p:sp>
      <p:sp>
        <p:nvSpPr>
          <p:cNvPr id="26" name="모서리가 둥근 직사각형 25"/>
          <p:cNvSpPr/>
          <p:nvPr/>
        </p:nvSpPr>
        <p:spPr>
          <a:xfrm>
            <a:off x="251520" y="4212980"/>
            <a:ext cx="1868308" cy="1160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solidFill>
                  <a:schemeClr val="bg1"/>
                </a:solidFill>
              </a:rPr>
              <a:t>설치 적용 예</a:t>
            </a:r>
            <a:r>
              <a:rPr lang="en-US" altLang="ko-KR" sz="1600" b="1" dirty="0">
                <a:solidFill>
                  <a:schemeClr val="bg1"/>
                </a:solidFill>
              </a:rPr>
              <a:t>2</a:t>
            </a:r>
          </a:p>
          <a:p>
            <a:pPr algn="ctr">
              <a:lnSpc>
                <a:spcPct val="150000"/>
              </a:lnSpc>
            </a:pPr>
            <a:endParaRPr lang="en-US" altLang="ko-KR" sz="1200" b="1" u="sng" dirty="0">
              <a:solidFill>
                <a:schemeClr val="bg1"/>
              </a:solidFill>
            </a:endParaRPr>
          </a:p>
          <a:p>
            <a:pPr algn="ctr">
              <a:lnSpc>
                <a:spcPct val="150000"/>
              </a:lnSpc>
            </a:pPr>
            <a:r>
              <a:rPr lang="ko-KR" altLang="en-US" sz="1200" b="1" u="sng" dirty="0">
                <a:solidFill>
                  <a:schemeClr val="bg1"/>
                </a:solidFill>
              </a:rPr>
              <a:t>기계실 없는 </a:t>
            </a:r>
            <a:endParaRPr lang="en-US" altLang="ko-KR" sz="1200" b="1" u="sng" dirty="0">
              <a:solidFill>
                <a:schemeClr val="bg1"/>
              </a:solidFill>
            </a:endParaRPr>
          </a:p>
          <a:p>
            <a:pPr algn="ctr">
              <a:lnSpc>
                <a:spcPct val="150000"/>
              </a:lnSpc>
            </a:pPr>
            <a:r>
              <a:rPr lang="en-US" altLang="ko-KR" sz="1200" b="1" dirty="0">
                <a:solidFill>
                  <a:schemeClr val="bg1"/>
                </a:solidFill>
              </a:rPr>
              <a:t>2 : 1</a:t>
            </a:r>
            <a:r>
              <a:rPr lang="ko-KR" altLang="en-US" sz="1200" b="1" dirty="0" err="1">
                <a:solidFill>
                  <a:schemeClr val="bg1"/>
                </a:solidFill>
              </a:rPr>
              <a:t>로프식</a:t>
            </a:r>
            <a:r>
              <a:rPr lang="ko-KR" altLang="en-US" sz="1200" b="1" dirty="0">
                <a:solidFill>
                  <a:schemeClr val="bg1"/>
                </a:solidFill>
              </a:rPr>
              <a:t> 승강기</a:t>
            </a:r>
          </a:p>
        </p:txBody>
      </p:sp>
      <p:sp>
        <p:nvSpPr>
          <p:cNvPr id="27" name="TextBox 26"/>
          <p:cNvSpPr txBox="1"/>
          <p:nvPr/>
        </p:nvSpPr>
        <p:spPr>
          <a:xfrm>
            <a:off x="118620" y="2352091"/>
            <a:ext cx="2166558" cy="1692771"/>
          </a:xfrm>
          <a:prstGeom prst="rect">
            <a:avLst/>
          </a:prstGeom>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ko-KR" altLang="en-US" sz="1200" b="1" dirty="0">
                <a:solidFill>
                  <a:schemeClr val="bg1"/>
                </a:solidFill>
              </a:rPr>
              <a:t>승강기 신규설치</a:t>
            </a:r>
            <a:endParaRPr lang="en-US" altLang="ko-KR" sz="1200" dirty="0">
              <a:solidFill>
                <a:schemeClr val="bg1"/>
              </a:solidFill>
            </a:endParaRPr>
          </a:p>
          <a:p>
            <a:r>
              <a:rPr lang="ko-KR" altLang="en-US" sz="1100" dirty="0">
                <a:solidFill>
                  <a:schemeClr val="bg1"/>
                </a:solidFill>
              </a:rPr>
              <a:t>승강기 설계 시방에 의한 설치</a:t>
            </a:r>
            <a:r>
              <a:rPr lang="en-US" altLang="ko-KR" sz="1100" dirty="0">
                <a:solidFill>
                  <a:schemeClr val="bg1"/>
                </a:solidFill>
              </a:rPr>
              <a:t>.</a:t>
            </a:r>
          </a:p>
          <a:p>
            <a:endParaRPr lang="en-US" altLang="ko-KR" sz="1200" b="1" dirty="0">
              <a:solidFill>
                <a:schemeClr val="bg1"/>
              </a:solidFill>
            </a:endParaRPr>
          </a:p>
          <a:p>
            <a:r>
              <a:rPr lang="ko-KR" altLang="en-US" sz="1200" b="1" dirty="0">
                <a:solidFill>
                  <a:schemeClr val="bg1"/>
                </a:solidFill>
              </a:rPr>
              <a:t>기성제품 설치</a:t>
            </a:r>
            <a:endParaRPr lang="en-US" altLang="ko-KR" sz="1200" b="1" dirty="0">
              <a:solidFill>
                <a:schemeClr val="bg1"/>
              </a:solidFill>
            </a:endParaRPr>
          </a:p>
          <a:p>
            <a:r>
              <a:rPr lang="ko-KR" altLang="en-US" sz="1100" dirty="0">
                <a:solidFill>
                  <a:schemeClr val="bg1"/>
                </a:solidFill>
              </a:rPr>
              <a:t>기존의 볼트 너트를 </a:t>
            </a:r>
            <a:r>
              <a:rPr lang="ko-KR" altLang="en-US" sz="1100" dirty="0" err="1">
                <a:solidFill>
                  <a:schemeClr val="bg1"/>
                </a:solidFill>
              </a:rPr>
              <a:t>제거후</a:t>
            </a:r>
            <a:r>
              <a:rPr lang="ko-KR" altLang="en-US" sz="1100" dirty="0">
                <a:solidFill>
                  <a:schemeClr val="bg1"/>
                </a:solidFill>
              </a:rPr>
              <a:t> </a:t>
            </a:r>
            <a:endParaRPr lang="en-US" altLang="ko-KR" sz="1100" dirty="0">
              <a:solidFill>
                <a:schemeClr val="bg1"/>
              </a:solidFill>
            </a:endParaRPr>
          </a:p>
          <a:p>
            <a:r>
              <a:rPr lang="ko-KR" altLang="en-US" sz="1100" dirty="0">
                <a:solidFill>
                  <a:schemeClr val="bg1"/>
                </a:solidFill>
              </a:rPr>
              <a:t>신청기술제품을 설치</a:t>
            </a:r>
            <a:r>
              <a:rPr lang="en-US" altLang="ko-KR" sz="1100" dirty="0">
                <a:solidFill>
                  <a:schemeClr val="bg1"/>
                </a:solidFill>
              </a:rPr>
              <a:t>.</a:t>
            </a:r>
          </a:p>
          <a:p>
            <a:endParaRPr lang="en-US" altLang="ko-KR" sz="1200" b="1" dirty="0">
              <a:solidFill>
                <a:schemeClr val="bg1"/>
              </a:solidFill>
            </a:endParaRPr>
          </a:p>
          <a:p>
            <a:r>
              <a:rPr lang="ko-KR" altLang="en-US" sz="1200" b="1" dirty="0">
                <a:solidFill>
                  <a:schemeClr val="bg1"/>
                </a:solidFill>
              </a:rPr>
              <a:t>적용범위 </a:t>
            </a:r>
            <a:r>
              <a:rPr lang="en-US" altLang="ko-KR" sz="1100" b="1" dirty="0">
                <a:solidFill>
                  <a:schemeClr val="bg1"/>
                </a:solidFill>
                <a:effectLst>
                  <a:outerShdw blurRad="38100" dist="38100" dir="2700000" algn="tl">
                    <a:srgbClr val="000000">
                      <a:alpha val="43137"/>
                    </a:srgbClr>
                  </a:outerShdw>
                </a:effectLst>
              </a:rPr>
              <a:t>:</a:t>
            </a:r>
            <a:r>
              <a:rPr lang="en-US" altLang="ko-KR" sz="1100" dirty="0">
                <a:solidFill>
                  <a:schemeClr val="bg1"/>
                </a:solidFill>
              </a:rPr>
              <a:t> </a:t>
            </a:r>
            <a:r>
              <a:rPr lang="ko-KR" altLang="en-US" sz="1100" dirty="0">
                <a:solidFill>
                  <a:schemeClr val="bg1"/>
                </a:solidFill>
              </a:rPr>
              <a:t>로프 굵기</a:t>
            </a:r>
            <a:r>
              <a:rPr lang="en-US" altLang="ko-KR" sz="1100" dirty="0">
                <a:solidFill>
                  <a:schemeClr val="bg1"/>
                </a:solidFill>
              </a:rPr>
              <a:t>,</a:t>
            </a:r>
            <a:r>
              <a:rPr lang="ko-KR" altLang="en-US" sz="1100" dirty="0" err="1">
                <a:solidFill>
                  <a:schemeClr val="bg1"/>
                </a:solidFill>
              </a:rPr>
              <a:t>본수</a:t>
            </a:r>
            <a:r>
              <a:rPr lang="ko-KR" altLang="en-US" sz="1100" dirty="0">
                <a:solidFill>
                  <a:schemeClr val="bg1"/>
                </a:solidFill>
              </a:rPr>
              <a:t> 수량에 제한을</a:t>
            </a:r>
            <a:r>
              <a:rPr lang="en-US" altLang="ko-KR" sz="1100" dirty="0">
                <a:solidFill>
                  <a:schemeClr val="bg1"/>
                </a:solidFill>
              </a:rPr>
              <a:t> </a:t>
            </a:r>
            <a:r>
              <a:rPr lang="ko-KR" altLang="en-US" sz="1100" dirty="0">
                <a:solidFill>
                  <a:schemeClr val="bg1"/>
                </a:solidFill>
              </a:rPr>
              <a:t>받지 않음</a:t>
            </a:r>
            <a:r>
              <a:rPr lang="en-US" altLang="ko-KR" sz="1100" dirty="0">
                <a:solidFill>
                  <a:schemeClr val="bg1"/>
                </a:solidFill>
              </a:rPr>
              <a:t>.</a:t>
            </a:r>
            <a:endParaRPr lang="ko-KR" altLang="en-US" sz="1100" dirty="0">
              <a:solidFill>
                <a:schemeClr val="bg1"/>
              </a:solidFill>
            </a:endParaRPr>
          </a:p>
        </p:txBody>
      </p:sp>
      <p:sp>
        <p:nvSpPr>
          <p:cNvPr id="46" name="타원 33"/>
          <p:cNvSpPr>
            <a:spLocks noChangeArrowheads="1"/>
          </p:cNvSpPr>
          <p:nvPr/>
        </p:nvSpPr>
        <p:spPr bwMode="auto">
          <a:xfrm>
            <a:off x="3186310" y="2967361"/>
            <a:ext cx="1097658" cy="124031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47" name="타원 33"/>
          <p:cNvSpPr>
            <a:spLocks noChangeArrowheads="1"/>
          </p:cNvSpPr>
          <p:nvPr/>
        </p:nvSpPr>
        <p:spPr bwMode="auto">
          <a:xfrm>
            <a:off x="6120172" y="4005064"/>
            <a:ext cx="1332148" cy="130156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cxnSp>
        <p:nvCxnSpPr>
          <p:cNvPr id="53" name="직선 화살표 연결선 52"/>
          <p:cNvCxnSpPr/>
          <p:nvPr/>
        </p:nvCxnSpPr>
        <p:spPr>
          <a:xfrm>
            <a:off x="4373514" y="2678878"/>
            <a:ext cx="1710654" cy="53409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6" name="모서리가 둥근 직사각형 55"/>
          <p:cNvSpPr/>
          <p:nvPr/>
        </p:nvSpPr>
        <p:spPr>
          <a:xfrm>
            <a:off x="5654070" y="2105315"/>
            <a:ext cx="1868308" cy="515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a:solidFill>
                  <a:schemeClr val="bg1"/>
                </a:solidFill>
              </a:rPr>
              <a:t>로프체결 </a:t>
            </a:r>
            <a:r>
              <a:rPr lang="ko-KR" altLang="en-US" sz="1100" b="1" dirty="0" err="1">
                <a:solidFill>
                  <a:schemeClr val="bg1"/>
                </a:solidFill>
              </a:rPr>
              <a:t>연결구는</a:t>
            </a:r>
            <a:r>
              <a:rPr lang="ko-KR" altLang="en-US" sz="1100" b="1" dirty="0">
                <a:solidFill>
                  <a:schemeClr val="bg1"/>
                </a:solidFill>
              </a:rPr>
              <a:t> 기존의 것을 사용함</a:t>
            </a:r>
            <a:r>
              <a:rPr lang="en-US" altLang="ko-KR" sz="1100" b="1" dirty="0">
                <a:solidFill>
                  <a:schemeClr val="bg1"/>
                </a:solidFill>
              </a:rPr>
              <a:t>.</a:t>
            </a:r>
            <a:endParaRPr lang="ko-KR" altLang="en-US" sz="1100" b="1" dirty="0">
              <a:solidFill>
                <a:schemeClr val="bg1"/>
              </a:solidFill>
            </a:endParaRPr>
          </a:p>
        </p:txBody>
      </p:sp>
      <p:sp>
        <p:nvSpPr>
          <p:cNvPr id="25" name="TextBox 24"/>
          <p:cNvSpPr txBox="1"/>
          <p:nvPr/>
        </p:nvSpPr>
        <p:spPr>
          <a:xfrm>
            <a:off x="3059832" y="5013176"/>
            <a:ext cx="2232248"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r">
              <a:lnSpc>
                <a:spcPct val="150000"/>
              </a:lnSpc>
            </a:pPr>
            <a:r>
              <a:rPr lang="ko-KR" altLang="en-US" sz="1200" b="1" dirty="0">
                <a:solidFill>
                  <a:schemeClr val="bg1"/>
                </a:solidFill>
              </a:rPr>
              <a:t>그림</a:t>
            </a:r>
            <a:r>
              <a:rPr lang="en-US" altLang="ko-KR" sz="1200" b="1" dirty="0">
                <a:solidFill>
                  <a:schemeClr val="bg1"/>
                </a:solidFill>
              </a:rPr>
              <a:t>2. </a:t>
            </a:r>
            <a:r>
              <a:rPr lang="ko-KR" altLang="en-US" sz="1200" b="1" dirty="0">
                <a:solidFill>
                  <a:schemeClr val="bg1"/>
                </a:solidFill>
              </a:rPr>
              <a:t>신청기술 제품 설치 후 </a:t>
            </a:r>
            <a:endParaRPr lang="en-US" altLang="ko-KR" sz="1200" b="1" dirty="0">
              <a:solidFill>
                <a:schemeClr val="bg1"/>
              </a:solidFill>
            </a:endParaRPr>
          </a:p>
        </p:txBody>
      </p:sp>
      <p:cxnSp>
        <p:nvCxnSpPr>
          <p:cNvPr id="28" name="직선 화살표 연결선 27"/>
          <p:cNvCxnSpPr/>
          <p:nvPr/>
        </p:nvCxnSpPr>
        <p:spPr>
          <a:xfrm>
            <a:off x="4283968" y="3789040"/>
            <a:ext cx="1710654" cy="53409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모서리가 둥근 직사각형 37"/>
          <p:cNvSpPr/>
          <p:nvPr/>
        </p:nvSpPr>
        <p:spPr>
          <a:xfrm>
            <a:off x="4355976" y="1412776"/>
            <a:ext cx="1872649"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기술의 </a:t>
            </a:r>
            <a:r>
              <a:rPr lang="ko-KR" altLang="en-US" b="1" dirty="0" err="1">
                <a:latin typeface="굴림" panose="020B0600000101010101" pitchFamily="50" charset="-127"/>
                <a:ea typeface="굴림" panose="020B0600000101010101" pitchFamily="50" charset="-127"/>
              </a:rPr>
              <a:t>재현성</a:t>
            </a:r>
            <a:endParaRPr lang="ko-KR" altLang="en-US" b="1" dirty="0">
              <a:latin typeface="굴림" panose="020B0600000101010101" pitchFamily="50" charset="-127"/>
              <a:ea typeface="굴림" panose="020B0600000101010101" pitchFamily="50" charset="-127"/>
            </a:endParaRPr>
          </a:p>
        </p:txBody>
      </p:sp>
      <p:sp>
        <p:nvSpPr>
          <p:cNvPr id="39" name="모서리가 둥근 직사각형 38"/>
          <p:cNvSpPr/>
          <p:nvPr/>
        </p:nvSpPr>
        <p:spPr>
          <a:xfrm>
            <a:off x="2015716" y="1554836"/>
            <a:ext cx="2268252"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40" name="모서리가 둥근 직사각형 39"/>
          <p:cNvSpPr/>
          <p:nvPr/>
        </p:nvSpPr>
        <p:spPr>
          <a:xfrm>
            <a:off x="611560" y="1556792"/>
            <a:ext cx="1008112"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42" name="모서리가 둥근 직사각형 41"/>
          <p:cNvSpPr/>
          <p:nvPr/>
        </p:nvSpPr>
        <p:spPr>
          <a:xfrm>
            <a:off x="6483624" y="1558748"/>
            <a:ext cx="1256728"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30" name="TextBox 29"/>
          <p:cNvSpPr txBox="1"/>
          <p:nvPr/>
        </p:nvSpPr>
        <p:spPr>
          <a:xfrm>
            <a:off x="2664192" y="4221088"/>
            <a:ext cx="2195840"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50000"/>
              </a:lnSpc>
            </a:pPr>
            <a:r>
              <a:rPr lang="ko-KR" altLang="en-US" sz="1200" b="1" dirty="0">
                <a:solidFill>
                  <a:schemeClr val="bg1"/>
                </a:solidFill>
              </a:rPr>
              <a:t>그림</a:t>
            </a:r>
            <a:r>
              <a:rPr lang="en-US" altLang="ko-KR" sz="1200" b="1" dirty="0">
                <a:solidFill>
                  <a:schemeClr val="bg1"/>
                </a:solidFill>
              </a:rPr>
              <a:t>1.  </a:t>
            </a:r>
            <a:r>
              <a:rPr lang="ko-KR" altLang="en-US" sz="1200" b="1" dirty="0">
                <a:solidFill>
                  <a:schemeClr val="bg1"/>
                </a:solidFill>
              </a:rPr>
              <a:t>신청기술제품 </a:t>
            </a:r>
            <a:r>
              <a:rPr lang="ko-KR" altLang="en-US" sz="1200" b="1" dirty="0" err="1">
                <a:solidFill>
                  <a:schemeClr val="bg1"/>
                </a:solidFill>
              </a:rPr>
              <a:t>설치전</a:t>
            </a:r>
            <a:r>
              <a:rPr lang="ko-KR" altLang="en-US" sz="1200" b="1" dirty="0">
                <a:solidFill>
                  <a:schemeClr val="bg1"/>
                </a:solidFill>
              </a:rPr>
              <a:t> </a:t>
            </a:r>
            <a:endParaRPr lang="en-US" altLang="ko-KR" sz="1200" b="1" dirty="0">
              <a:solidFill>
                <a:schemeClr val="bg1"/>
              </a:solidFill>
            </a:endParaRPr>
          </a:p>
        </p:txBody>
      </p:sp>
    </p:spTree>
    <p:extLst>
      <p:ext uri="{BB962C8B-B14F-4D97-AF65-F5344CB8AC3E}">
        <p14:creationId xmlns:p14="http://schemas.microsoft.com/office/powerpoint/2010/main" val="166205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모서리가 둥근 직사각형 23"/>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95736" y="2247697"/>
            <a:ext cx="3291794" cy="2468845"/>
          </a:xfrm>
          <a:prstGeom prst="rect">
            <a:avLst/>
          </a:prstGeom>
        </p:spPr>
      </p:pic>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9" name="타원 33"/>
          <p:cNvSpPr>
            <a:spLocks noChangeArrowheads="1"/>
          </p:cNvSpPr>
          <p:nvPr/>
        </p:nvSpPr>
        <p:spPr bwMode="auto">
          <a:xfrm>
            <a:off x="2987824" y="2193920"/>
            <a:ext cx="1368151" cy="1451104"/>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5" name="TextBox 34"/>
          <p:cNvSpPr txBox="1"/>
          <p:nvPr/>
        </p:nvSpPr>
        <p:spPr>
          <a:xfrm>
            <a:off x="2771800" y="6093296"/>
            <a:ext cx="4641156" cy="600164"/>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ko-KR" altLang="en-US" sz="1100" dirty="0">
                <a:solidFill>
                  <a:schemeClr val="bg1"/>
                </a:solidFill>
              </a:rPr>
              <a:t>체대 상부 스프링과 </a:t>
            </a:r>
            <a:r>
              <a:rPr lang="ko-KR" altLang="en-US" sz="1100" dirty="0" err="1">
                <a:solidFill>
                  <a:schemeClr val="bg1"/>
                </a:solidFill>
              </a:rPr>
              <a:t>볼터</a:t>
            </a:r>
            <a:r>
              <a:rPr lang="en-US" altLang="ko-KR" sz="1100" dirty="0">
                <a:solidFill>
                  <a:schemeClr val="bg1"/>
                </a:solidFill>
              </a:rPr>
              <a:t>, </a:t>
            </a:r>
            <a:r>
              <a:rPr lang="ko-KR" altLang="en-US" sz="1100" dirty="0">
                <a:solidFill>
                  <a:schemeClr val="bg1"/>
                </a:solidFill>
              </a:rPr>
              <a:t>너트를 </a:t>
            </a:r>
            <a:r>
              <a:rPr lang="ko-KR" altLang="en-US" sz="1100" dirty="0" err="1">
                <a:solidFill>
                  <a:schemeClr val="bg1"/>
                </a:solidFill>
              </a:rPr>
              <a:t>제거후</a:t>
            </a:r>
            <a:r>
              <a:rPr lang="ko-KR" altLang="en-US" sz="1100" dirty="0">
                <a:solidFill>
                  <a:schemeClr val="bg1"/>
                </a:solidFill>
              </a:rPr>
              <a:t>  </a:t>
            </a:r>
            <a:r>
              <a:rPr lang="en-US" altLang="ko-KR" sz="1100" dirty="0">
                <a:solidFill>
                  <a:schemeClr val="bg1"/>
                </a:solidFill>
              </a:rPr>
              <a:t>“</a:t>
            </a:r>
            <a:r>
              <a:rPr lang="ko-KR" altLang="en-US" sz="1100" dirty="0">
                <a:solidFill>
                  <a:schemeClr val="bg1"/>
                </a:solidFill>
              </a:rPr>
              <a:t>승강기 와이어로프장력 자동균등화 장치</a:t>
            </a:r>
            <a:r>
              <a:rPr lang="en-US" altLang="ko-KR" sz="1100" dirty="0">
                <a:solidFill>
                  <a:schemeClr val="bg1"/>
                </a:solidFill>
              </a:rPr>
              <a:t>”</a:t>
            </a:r>
            <a:r>
              <a:rPr lang="ko-KR" altLang="en-US" sz="1100" dirty="0">
                <a:solidFill>
                  <a:schemeClr val="bg1"/>
                </a:solidFill>
              </a:rPr>
              <a:t>를 설치</a:t>
            </a:r>
            <a:endParaRPr lang="en-US" altLang="ko-KR" sz="1100" dirty="0">
              <a:solidFill>
                <a:schemeClr val="bg1"/>
              </a:solidFill>
            </a:endParaRPr>
          </a:p>
        </p:txBody>
      </p:sp>
      <p:sp>
        <p:nvSpPr>
          <p:cNvPr id="36" name="TextBox 35"/>
          <p:cNvSpPr txBox="1"/>
          <p:nvPr/>
        </p:nvSpPr>
        <p:spPr>
          <a:xfrm>
            <a:off x="1979712" y="1840070"/>
            <a:ext cx="648072" cy="276999"/>
          </a:xfrm>
          <a:prstGeom prst="rect">
            <a:avLst/>
          </a:prstGeom>
          <a:solidFill>
            <a:schemeClr val="accent4"/>
          </a:solidFill>
        </p:spPr>
        <p:txBody>
          <a:bodyPr wrap="square" rtlCol="0">
            <a:spAutoFit/>
          </a:bodyPr>
          <a:lstStyle/>
          <a:p>
            <a:r>
              <a:rPr lang="ko-KR" altLang="en-US" sz="1200" dirty="0">
                <a:solidFill>
                  <a:schemeClr val="bg1"/>
                </a:solidFill>
              </a:rPr>
              <a:t>그림</a:t>
            </a:r>
            <a:r>
              <a:rPr lang="en-US" altLang="ko-KR" sz="1200" dirty="0">
                <a:solidFill>
                  <a:schemeClr val="bg1"/>
                </a:solidFill>
              </a:rPr>
              <a:t>1</a:t>
            </a:r>
            <a:endParaRPr lang="ko-KR" altLang="en-US" sz="1200" dirty="0">
              <a:solidFill>
                <a:schemeClr val="bg1"/>
              </a:solidFill>
            </a:endParaRPr>
          </a:p>
        </p:txBody>
      </p:sp>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49432" y="2910204"/>
            <a:ext cx="3543945" cy="2789995"/>
          </a:xfrm>
          <a:prstGeom prst="rect">
            <a:avLst/>
          </a:prstGeom>
        </p:spPr>
      </p:pic>
      <p:sp>
        <p:nvSpPr>
          <p:cNvPr id="33" name="타원 33"/>
          <p:cNvSpPr>
            <a:spLocks noChangeArrowheads="1"/>
          </p:cNvSpPr>
          <p:nvPr/>
        </p:nvSpPr>
        <p:spPr bwMode="auto">
          <a:xfrm>
            <a:off x="5699950" y="2545555"/>
            <a:ext cx="1608354" cy="1459509"/>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4" name="TextBox 33"/>
          <p:cNvSpPr txBox="1"/>
          <p:nvPr/>
        </p:nvSpPr>
        <p:spPr>
          <a:xfrm>
            <a:off x="7380312" y="2239048"/>
            <a:ext cx="636091" cy="276999"/>
          </a:xfrm>
          <a:prstGeom prst="rect">
            <a:avLst/>
          </a:prstGeom>
          <a:solidFill>
            <a:schemeClr val="accent4"/>
          </a:solidFill>
        </p:spPr>
        <p:txBody>
          <a:bodyPr wrap="square" rtlCol="0">
            <a:spAutoFit/>
          </a:bodyPr>
          <a:lstStyle/>
          <a:p>
            <a:r>
              <a:rPr lang="ko-KR" altLang="en-US" sz="1200" dirty="0">
                <a:solidFill>
                  <a:schemeClr val="bg1"/>
                </a:solidFill>
              </a:rPr>
              <a:t>그림</a:t>
            </a:r>
            <a:r>
              <a:rPr lang="en-US" altLang="ko-KR" sz="1200" dirty="0">
                <a:solidFill>
                  <a:schemeClr val="bg1"/>
                </a:solidFill>
              </a:rPr>
              <a:t>2</a:t>
            </a:r>
            <a:endParaRPr lang="ko-KR" altLang="en-US" sz="1200" dirty="0">
              <a:solidFill>
                <a:schemeClr val="bg1"/>
              </a:solidFill>
            </a:endParaRPr>
          </a:p>
        </p:txBody>
      </p:sp>
      <p:sp>
        <p:nvSpPr>
          <p:cNvPr id="41" name="TextBox 40"/>
          <p:cNvSpPr txBox="1"/>
          <p:nvPr/>
        </p:nvSpPr>
        <p:spPr>
          <a:xfrm>
            <a:off x="323528" y="4660811"/>
            <a:ext cx="2304256"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lnSpc>
                <a:spcPct val="150000"/>
              </a:lnSpc>
            </a:pPr>
            <a:r>
              <a:rPr lang="ko-KR" altLang="en-US" sz="1200" b="1" dirty="0">
                <a:solidFill>
                  <a:schemeClr val="bg1"/>
                </a:solidFill>
              </a:rPr>
              <a:t>그림</a:t>
            </a:r>
            <a:r>
              <a:rPr lang="en-US" altLang="ko-KR" sz="1200" b="1" dirty="0">
                <a:solidFill>
                  <a:schemeClr val="bg1"/>
                </a:solidFill>
              </a:rPr>
              <a:t>1.  </a:t>
            </a:r>
            <a:r>
              <a:rPr lang="ko-KR" altLang="en-US" sz="1200" b="1" dirty="0">
                <a:solidFill>
                  <a:schemeClr val="bg1"/>
                </a:solidFill>
              </a:rPr>
              <a:t>제품 </a:t>
            </a:r>
            <a:r>
              <a:rPr lang="ko-KR" altLang="en-US" sz="1200" b="1" dirty="0" err="1">
                <a:solidFill>
                  <a:schemeClr val="bg1"/>
                </a:solidFill>
              </a:rPr>
              <a:t>설치전</a:t>
            </a:r>
            <a:r>
              <a:rPr lang="ko-KR" altLang="en-US" sz="1200" b="1" dirty="0">
                <a:solidFill>
                  <a:schemeClr val="bg1"/>
                </a:solidFill>
              </a:rPr>
              <a:t> </a:t>
            </a:r>
            <a:endParaRPr lang="en-US" altLang="ko-KR" sz="1200" b="1" dirty="0">
              <a:solidFill>
                <a:schemeClr val="bg1"/>
              </a:solidFill>
            </a:endParaRPr>
          </a:p>
        </p:txBody>
      </p:sp>
      <p:sp>
        <p:nvSpPr>
          <p:cNvPr id="42" name="모서리가 둥근 직사각형 41"/>
          <p:cNvSpPr/>
          <p:nvPr/>
        </p:nvSpPr>
        <p:spPr>
          <a:xfrm>
            <a:off x="399436" y="2279816"/>
            <a:ext cx="1868308" cy="1221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b="1" dirty="0">
                <a:solidFill>
                  <a:schemeClr val="bg1"/>
                </a:solidFill>
              </a:rPr>
              <a:t>설치 적용 예 </a:t>
            </a:r>
            <a:r>
              <a:rPr lang="en-US" altLang="ko-KR" sz="1600" b="1" dirty="0">
                <a:solidFill>
                  <a:schemeClr val="bg1"/>
                </a:solidFill>
              </a:rPr>
              <a:t>3</a:t>
            </a:r>
          </a:p>
          <a:p>
            <a:pPr algn="ctr">
              <a:lnSpc>
                <a:spcPct val="150000"/>
              </a:lnSpc>
            </a:pPr>
            <a:endParaRPr lang="en-US" altLang="ko-KR" sz="1200" b="1" u="sng" dirty="0">
              <a:solidFill>
                <a:schemeClr val="bg1"/>
              </a:solidFill>
            </a:endParaRPr>
          </a:p>
          <a:p>
            <a:pPr algn="ctr">
              <a:lnSpc>
                <a:spcPct val="150000"/>
              </a:lnSpc>
            </a:pPr>
            <a:r>
              <a:rPr lang="ko-KR" altLang="en-US" sz="1200" b="1" u="sng" dirty="0">
                <a:solidFill>
                  <a:schemeClr val="bg1"/>
                </a:solidFill>
              </a:rPr>
              <a:t>기계실 있는 </a:t>
            </a:r>
            <a:endParaRPr lang="en-US" altLang="ko-KR" sz="1200" b="1" u="sng" dirty="0">
              <a:solidFill>
                <a:schemeClr val="bg1"/>
              </a:solidFill>
            </a:endParaRPr>
          </a:p>
          <a:p>
            <a:pPr algn="ctr">
              <a:lnSpc>
                <a:spcPct val="150000"/>
              </a:lnSpc>
            </a:pPr>
            <a:r>
              <a:rPr lang="en-US" altLang="ko-KR" sz="1200" b="1" dirty="0">
                <a:solidFill>
                  <a:schemeClr val="bg1"/>
                </a:solidFill>
              </a:rPr>
              <a:t>2 : 1</a:t>
            </a:r>
            <a:r>
              <a:rPr lang="ko-KR" altLang="en-US" sz="1200" b="1" dirty="0" err="1">
                <a:solidFill>
                  <a:schemeClr val="bg1"/>
                </a:solidFill>
              </a:rPr>
              <a:t>로프식</a:t>
            </a:r>
            <a:r>
              <a:rPr lang="ko-KR" altLang="en-US" sz="1200" b="1" dirty="0">
                <a:solidFill>
                  <a:schemeClr val="bg1"/>
                </a:solidFill>
              </a:rPr>
              <a:t> 승강기</a:t>
            </a:r>
          </a:p>
        </p:txBody>
      </p:sp>
      <p:sp>
        <p:nvSpPr>
          <p:cNvPr id="27" name="모서리가 둥근 직사각형 26"/>
          <p:cNvSpPr/>
          <p:nvPr/>
        </p:nvSpPr>
        <p:spPr>
          <a:xfrm>
            <a:off x="5364088" y="1936062"/>
            <a:ext cx="1868308" cy="515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b="1" dirty="0">
                <a:solidFill>
                  <a:schemeClr val="bg1"/>
                </a:solidFill>
              </a:rPr>
              <a:t>로프체결 </a:t>
            </a:r>
            <a:r>
              <a:rPr lang="ko-KR" altLang="en-US" sz="1100" b="1" dirty="0" err="1">
                <a:solidFill>
                  <a:schemeClr val="bg1"/>
                </a:solidFill>
              </a:rPr>
              <a:t>연결구는</a:t>
            </a:r>
            <a:r>
              <a:rPr lang="ko-KR" altLang="en-US" sz="1100" b="1" dirty="0">
                <a:solidFill>
                  <a:schemeClr val="bg1"/>
                </a:solidFill>
              </a:rPr>
              <a:t> 기존의 것을 사용함</a:t>
            </a:r>
            <a:r>
              <a:rPr lang="en-US" altLang="ko-KR" sz="1100" b="1" dirty="0">
                <a:solidFill>
                  <a:schemeClr val="bg1"/>
                </a:solidFill>
              </a:rPr>
              <a:t>.</a:t>
            </a:r>
            <a:endParaRPr lang="ko-KR" altLang="en-US" sz="1100" b="1" dirty="0">
              <a:solidFill>
                <a:schemeClr val="bg1"/>
              </a:solidFill>
            </a:endParaRPr>
          </a:p>
        </p:txBody>
      </p:sp>
      <p:sp>
        <p:nvSpPr>
          <p:cNvPr id="28" name="타원 33"/>
          <p:cNvSpPr>
            <a:spLocks noChangeArrowheads="1"/>
          </p:cNvSpPr>
          <p:nvPr/>
        </p:nvSpPr>
        <p:spPr bwMode="auto">
          <a:xfrm>
            <a:off x="2987824" y="3719746"/>
            <a:ext cx="1368151" cy="136543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sp>
        <p:nvSpPr>
          <p:cNvPr id="30" name="타원 33"/>
          <p:cNvSpPr>
            <a:spLocks noChangeArrowheads="1"/>
          </p:cNvSpPr>
          <p:nvPr/>
        </p:nvSpPr>
        <p:spPr bwMode="auto">
          <a:xfrm>
            <a:off x="5870094" y="4678668"/>
            <a:ext cx="1294194" cy="1270611"/>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tx1"/>
              </a:buClr>
              <a:buFont typeface="Wingdings" pitchFamily="2" charset="2"/>
              <a:buChar char="v"/>
              <a:defRPr sz="2800" b="1">
                <a:solidFill>
                  <a:schemeClr val="tx1"/>
                </a:solidFill>
                <a:latin typeface="Verdana" pitchFamily="34" charset="0"/>
              </a:defRPr>
            </a:lvl1pPr>
            <a:lvl2pPr marL="742950" indent="-285750" eaLnBrk="0" hangingPunct="0">
              <a:spcBef>
                <a:spcPct val="20000"/>
              </a:spcBef>
              <a:buClr>
                <a:schemeClr val="tx2"/>
              </a:buClr>
              <a:buSzPct val="60000"/>
              <a:buFont typeface="Wingdings" pitchFamily="2" charset="2"/>
              <a:buChar char="n"/>
              <a:defRPr sz="2400">
                <a:solidFill>
                  <a:schemeClr val="tx2"/>
                </a:solidFill>
                <a:latin typeface="Verdana" pitchFamily="34" charset="0"/>
              </a:defRPr>
            </a:lvl2pPr>
            <a:lvl3pPr marL="1143000" indent="-228600" eaLnBrk="0" hangingPunct="0">
              <a:spcBef>
                <a:spcPct val="20000"/>
              </a:spcBef>
              <a:buClr>
                <a:schemeClr val="folHlink"/>
              </a:buClr>
              <a:buSzPct val="60000"/>
              <a:buFont typeface="Wingdings" pitchFamily="2" charset="2"/>
              <a:buChar char="n"/>
              <a:defRPr sz="2400">
                <a:solidFill>
                  <a:schemeClr val="tx2"/>
                </a:solidFill>
                <a:latin typeface="Verdana" pitchFamily="34" charset="0"/>
              </a:defRPr>
            </a:lvl3pPr>
            <a:lvl4pPr marL="1600200" indent="-228600" eaLnBrk="0" hangingPunct="0">
              <a:spcBef>
                <a:spcPct val="20000"/>
              </a:spcBef>
              <a:buClr>
                <a:schemeClr val="tx2"/>
              </a:buClr>
              <a:buSzPct val="60000"/>
              <a:buFont typeface="Wingdings" pitchFamily="2" charset="2"/>
              <a:buChar char="n"/>
              <a:defRPr sz="2000">
                <a:solidFill>
                  <a:schemeClr val="tx2"/>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2"/>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2"/>
                </a:solidFill>
                <a:latin typeface="Verdana" pitchFamily="34" charset="0"/>
              </a:defRPr>
            </a:lvl9pPr>
          </a:lstStyle>
          <a:p>
            <a:pPr eaLnBrk="1" hangingPunct="1">
              <a:spcBef>
                <a:spcPct val="0"/>
              </a:spcBef>
              <a:buClrTx/>
              <a:buFontTx/>
              <a:buNone/>
            </a:pPr>
            <a:endParaRPr lang="ko-KR" altLang="en-US" sz="1800" b="0">
              <a:ln w="28575">
                <a:solidFill>
                  <a:schemeClr val="tx1"/>
                </a:solidFill>
              </a:ln>
              <a:ea typeface="굴림" pitchFamily="50" charset="-127"/>
            </a:endParaRPr>
          </a:p>
        </p:txBody>
      </p:sp>
      <p:cxnSp>
        <p:nvCxnSpPr>
          <p:cNvPr id="37" name="직선 화살표 연결선 36"/>
          <p:cNvCxnSpPr/>
          <p:nvPr/>
        </p:nvCxnSpPr>
        <p:spPr>
          <a:xfrm>
            <a:off x="4355975" y="4502496"/>
            <a:ext cx="1514119" cy="625521"/>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a:off x="4355975" y="2987626"/>
            <a:ext cx="1296145" cy="22535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모서리가 둥근 직사각형 38"/>
          <p:cNvSpPr/>
          <p:nvPr/>
        </p:nvSpPr>
        <p:spPr>
          <a:xfrm>
            <a:off x="4355976" y="1412776"/>
            <a:ext cx="1872649"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기술의 </a:t>
            </a:r>
            <a:r>
              <a:rPr lang="ko-KR" altLang="en-US" b="1" dirty="0" err="1">
                <a:latin typeface="굴림" panose="020B0600000101010101" pitchFamily="50" charset="-127"/>
                <a:ea typeface="굴림" panose="020B0600000101010101" pitchFamily="50" charset="-127"/>
              </a:rPr>
              <a:t>재현성</a:t>
            </a:r>
            <a:endParaRPr lang="ko-KR" altLang="en-US" b="1" dirty="0">
              <a:latin typeface="굴림" panose="020B0600000101010101" pitchFamily="50" charset="-127"/>
              <a:ea typeface="굴림" panose="020B0600000101010101" pitchFamily="50" charset="-127"/>
            </a:endParaRPr>
          </a:p>
        </p:txBody>
      </p:sp>
      <p:sp>
        <p:nvSpPr>
          <p:cNvPr id="40" name="모서리가 둥근 직사각형 39"/>
          <p:cNvSpPr/>
          <p:nvPr/>
        </p:nvSpPr>
        <p:spPr>
          <a:xfrm>
            <a:off x="2015716" y="1554836"/>
            <a:ext cx="2268252"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43" name="모서리가 둥근 직사각형 42"/>
          <p:cNvSpPr/>
          <p:nvPr/>
        </p:nvSpPr>
        <p:spPr>
          <a:xfrm>
            <a:off x="611560" y="1556792"/>
            <a:ext cx="1008112"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44" name="모서리가 둥근 직사각형 43"/>
          <p:cNvSpPr/>
          <p:nvPr/>
        </p:nvSpPr>
        <p:spPr>
          <a:xfrm>
            <a:off x="6483624" y="1558748"/>
            <a:ext cx="1256728" cy="20544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25" name="TextBox 24"/>
          <p:cNvSpPr txBox="1"/>
          <p:nvPr/>
        </p:nvSpPr>
        <p:spPr>
          <a:xfrm>
            <a:off x="2771800" y="5661248"/>
            <a:ext cx="2304256" cy="369332"/>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nSpc>
                <a:spcPct val="150000"/>
              </a:lnSpc>
            </a:pPr>
            <a:r>
              <a:rPr lang="ko-KR" altLang="en-US" sz="1200" b="1" dirty="0">
                <a:solidFill>
                  <a:schemeClr val="bg1"/>
                </a:solidFill>
              </a:rPr>
              <a:t>그림</a:t>
            </a:r>
            <a:r>
              <a:rPr lang="en-US" altLang="ko-KR" sz="1200" b="1" dirty="0">
                <a:solidFill>
                  <a:schemeClr val="bg1"/>
                </a:solidFill>
              </a:rPr>
              <a:t>2 .  </a:t>
            </a:r>
            <a:r>
              <a:rPr lang="ko-KR" altLang="en-US" sz="1200" b="1" dirty="0">
                <a:solidFill>
                  <a:schemeClr val="bg1"/>
                </a:solidFill>
              </a:rPr>
              <a:t>제품 설치 후 </a:t>
            </a:r>
            <a:endParaRPr lang="en-US" altLang="ko-KR" sz="1200" b="1" dirty="0">
              <a:solidFill>
                <a:schemeClr val="bg1"/>
              </a:solidFill>
            </a:endParaRPr>
          </a:p>
        </p:txBody>
      </p:sp>
    </p:spTree>
    <p:extLst>
      <p:ext uri="{BB962C8B-B14F-4D97-AF65-F5344CB8AC3E}">
        <p14:creationId xmlns:p14="http://schemas.microsoft.com/office/powerpoint/2010/main" val="207370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20270" y="908720"/>
            <a:ext cx="8872209" cy="5949280"/>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26064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42140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9" name="직사각형 18"/>
          <p:cNvSpPr/>
          <p:nvPr/>
        </p:nvSpPr>
        <p:spPr>
          <a:xfrm>
            <a:off x="395536" y="2235447"/>
            <a:ext cx="1296144" cy="1854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a:p>
        </p:txBody>
      </p:sp>
      <p:sp>
        <p:nvSpPr>
          <p:cNvPr id="21" name="직사각형 20"/>
          <p:cNvSpPr/>
          <p:nvPr/>
        </p:nvSpPr>
        <p:spPr>
          <a:xfrm>
            <a:off x="2153401" y="2235447"/>
            <a:ext cx="1296144" cy="1854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a:p>
        </p:txBody>
      </p:sp>
      <p:sp>
        <p:nvSpPr>
          <p:cNvPr id="22" name="직사각형 21"/>
          <p:cNvSpPr/>
          <p:nvPr/>
        </p:nvSpPr>
        <p:spPr>
          <a:xfrm>
            <a:off x="3843453" y="2235447"/>
            <a:ext cx="1440160" cy="1854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a:p>
        </p:txBody>
      </p:sp>
      <p:sp>
        <p:nvSpPr>
          <p:cNvPr id="23" name="직사각형 22"/>
          <p:cNvSpPr/>
          <p:nvPr/>
        </p:nvSpPr>
        <p:spPr>
          <a:xfrm>
            <a:off x="5508104" y="2235447"/>
            <a:ext cx="1440160" cy="1854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a:p>
        </p:txBody>
      </p:sp>
      <p:sp>
        <p:nvSpPr>
          <p:cNvPr id="24" name="직사각형 23"/>
          <p:cNvSpPr/>
          <p:nvPr/>
        </p:nvSpPr>
        <p:spPr>
          <a:xfrm>
            <a:off x="7151549" y="2235447"/>
            <a:ext cx="1440160" cy="1854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a:p>
        </p:txBody>
      </p:sp>
      <p:sp>
        <p:nvSpPr>
          <p:cNvPr id="6" name="TextBox 5"/>
          <p:cNvSpPr txBox="1"/>
          <p:nvPr/>
        </p:nvSpPr>
        <p:spPr>
          <a:xfrm>
            <a:off x="251520" y="1410156"/>
            <a:ext cx="8568952" cy="4293483"/>
          </a:xfrm>
          <a:prstGeom prst="rect">
            <a:avLst/>
          </a:prstGeom>
          <a:noFill/>
        </p:spPr>
        <p:txBody>
          <a:bodyPr wrap="square" rtlCol="0">
            <a:spAutoFit/>
          </a:bodyPr>
          <a:lstStyle/>
          <a:p>
            <a:pPr marL="228600" indent="-228600">
              <a:lnSpc>
                <a:spcPct val="150000"/>
              </a:lnSpc>
            </a:pPr>
            <a:r>
              <a:rPr lang="ko-KR" altLang="en-US" sz="1200" b="1" dirty="0">
                <a:solidFill>
                  <a:schemeClr val="bg1"/>
                </a:solidFill>
              </a:rPr>
              <a:t>한국화학융합시험연구원 과  창업기술성장 기술개발과제참여 </a:t>
            </a:r>
            <a:r>
              <a:rPr lang="en-US" altLang="ko-KR" sz="1200" b="1" dirty="0">
                <a:solidFill>
                  <a:schemeClr val="bg1"/>
                </a:solidFill>
              </a:rPr>
              <a:t>1</a:t>
            </a:r>
            <a:r>
              <a:rPr lang="ko-KR" altLang="en-US" sz="1200" b="1" dirty="0">
                <a:solidFill>
                  <a:schemeClr val="bg1"/>
                </a:solidFill>
              </a:rPr>
              <a:t>억</a:t>
            </a:r>
            <a:r>
              <a:rPr lang="en-US" altLang="ko-KR" sz="1200" b="1" dirty="0">
                <a:solidFill>
                  <a:schemeClr val="bg1"/>
                </a:solidFill>
              </a:rPr>
              <a:t>5</a:t>
            </a:r>
            <a:r>
              <a:rPr lang="ko-KR" altLang="en-US" sz="1200" b="1" dirty="0">
                <a:solidFill>
                  <a:schemeClr val="bg1"/>
                </a:solidFill>
              </a:rPr>
              <a:t>천</a:t>
            </a:r>
            <a:r>
              <a:rPr lang="en-US" altLang="ko-KR" sz="1200" b="1" dirty="0">
                <a:solidFill>
                  <a:schemeClr val="bg1"/>
                </a:solidFill>
              </a:rPr>
              <a:t>7</a:t>
            </a:r>
            <a:r>
              <a:rPr lang="ko-KR" altLang="en-US" sz="1200" b="1" dirty="0" err="1">
                <a:solidFill>
                  <a:schemeClr val="bg1"/>
                </a:solidFill>
              </a:rPr>
              <a:t>백만원을</a:t>
            </a:r>
            <a:r>
              <a:rPr lang="ko-KR" altLang="en-US" sz="1200" b="1" dirty="0">
                <a:solidFill>
                  <a:schemeClr val="bg1"/>
                </a:solidFill>
              </a:rPr>
              <a:t> 지원받아 정부</a:t>
            </a:r>
            <a:r>
              <a:rPr lang="en-US" altLang="ko-KR" sz="1200" b="1" dirty="0">
                <a:solidFill>
                  <a:schemeClr val="bg1"/>
                </a:solidFill>
              </a:rPr>
              <a:t>R&amp;D</a:t>
            </a:r>
            <a:r>
              <a:rPr lang="ko-KR" altLang="en-US" sz="1200" b="1" dirty="0">
                <a:solidFill>
                  <a:schemeClr val="bg1"/>
                </a:solidFill>
              </a:rPr>
              <a:t> 사업을 진행하였음</a:t>
            </a:r>
            <a:r>
              <a:rPr lang="en-US" altLang="ko-KR" sz="1200" b="1" dirty="0">
                <a:solidFill>
                  <a:schemeClr val="bg1"/>
                </a:solidFill>
              </a:rPr>
              <a:t>.</a:t>
            </a:r>
          </a:p>
          <a:p>
            <a:pPr>
              <a:lnSpc>
                <a:spcPct val="150000"/>
              </a:lnSpc>
            </a:pPr>
            <a:r>
              <a:rPr lang="ko-KR" altLang="en-US" sz="1000" dirty="0">
                <a:solidFill>
                  <a:schemeClr val="bg1"/>
                </a:solidFill>
              </a:rPr>
              <a:t>과제수행을 통해 다양한 실험과</a:t>
            </a:r>
            <a:r>
              <a:rPr lang="en-US" altLang="ko-KR" sz="1000" dirty="0">
                <a:solidFill>
                  <a:schemeClr val="bg1"/>
                </a:solidFill>
              </a:rPr>
              <a:t>,</a:t>
            </a:r>
            <a:r>
              <a:rPr lang="ko-KR" altLang="en-US" sz="1000" dirty="0">
                <a:solidFill>
                  <a:schemeClr val="bg1"/>
                </a:solidFill>
              </a:rPr>
              <a:t> 정량적 실증시험을 통해 </a:t>
            </a:r>
            <a:r>
              <a:rPr lang="en-US" altLang="ko-KR" sz="1000" b="1" dirty="0">
                <a:solidFill>
                  <a:schemeClr val="bg1"/>
                </a:solidFill>
              </a:rPr>
              <a:t>“</a:t>
            </a:r>
            <a:r>
              <a:rPr lang="ko-KR" altLang="en-US" sz="1000" b="1" dirty="0">
                <a:solidFill>
                  <a:schemeClr val="bg1"/>
                </a:solidFill>
              </a:rPr>
              <a:t>승강기 와이어로프 장력 자동균등화 장치</a:t>
            </a:r>
            <a:r>
              <a:rPr lang="en-US" altLang="ko-KR" sz="1000" b="1" dirty="0">
                <a:solidFill>
                  <a:schemeClr val="bg1"/>
                </a:solidFill>
              </a:rPr>
              <a:t>”</a:t>
            </a:r>
            <a:r>
              <a:rPr lang="ko-KR" altLang="en-US" sz="1000" dirty="0">
                <a:solidFill>
                  <a:schemeClr val="bg1"/>
                </a:solidFill>
              </a:rPr>
              <a:t>의 까다로운 요구조건을 충분히 </a:t>
            </a:r>
            <a:r>
              <a:rPr lang="ko-KR" altLang="en-US" sz="1000" b="1" dirty="0">
                <a:solidFill>
                  <a:schemeClr val="bg1"/>
                </a:solidFill>
              </a:rPr>
              <a:t>만족</a:t>
            </a:r>
            <a:r>
              <a:rPr lang="ko-KR" altLang="en-US" sz="1000" dirty="0">
                <a:solidFill>
                  <a:schemeClr val="bg1"/>
                </a:solidFill>
              </a:rPr>
              <a:t>하도록 </a:t>
            </a:r>
            <a:r>
              <a:rPr lang="ko-KR" altLang="en-US" sz="1000" b="1" dirty="0">
                <a:solidFill>
                  <a:schemeClr val="bg1"/>
                </a:solidFill>
              </a:rPr>
              <a:t>제품의 완성도를 높이고자  하였음</a:t>
            </a:r>
            <a:r>
              <a:rPr lang="en-US" altLang="ko-KR" sz="1000" b="1" dirty="0">
                <a:solidFill>
                  <a:schemeClr val="bg1"/>
                </a:solidFill>
              </a:rPr>
              <a:t>.</a:t>
            </a:r>
          </a:p>
          <a:p>
            <a:pPr>
              <a:lnSpc>
                <a:spcPct val="150000"/>
              </a:lnSpc>
            </a:pPr>
            <a:r>
              <a:rPr lang="en-US" altLang="ko-KR" sz="1000" dirty="0">
                <a:solidFill>
                  <a:schemeClr val="bg1"/>
                </a:solidFill>
              </a:rPr>
              <a:t>   1.</a:t>
            </a:r>
            <a:r>
              <a:rPr lang="ko-KR" altLang="en-US" sz="1000" dirty="0">
                <a:solidFill>
                  <a:schemeClr val="bg1"/>
                </a:solidFill>
              </a:rPr>
              <a:t>인장시험성적서                    </a:t>
            </a:r>
            <a:r>
              <a:rPr lang="en-US" altLang="ko-KR" sz="1000" dirty="0">
                <a:solidFill>
                  <a:schemeClr val="bg1"/>
                </a:solidFill>
              </a:rPr>
              <a:t>2. </a:t>
            </a:r>
            <a:r>
              <a:rPr lang="ko-KR" altLang="en-US" sz="1000" dirty="0">
                <a:solidFill>
                  <a:schemeClr val="bg1"/>
                </a:solidFill>
              </a:rPr>
              <a:t>시험결과 보고서              </a:t>
            </a:r>
            <a:r>
              <a:rPr lang="en-US" altLang="ko-KR" sz="1000" dirty="0">
                <a:solidFill>
                  <a:schemeClr val="bg1"/>
                </a:solidFill>
              </a:rPr>
              <a:t>3. </a:t>
            </a:r>
            <a:r>
              <a:rPr lang="ko-KR" altLang="en-US" sz="1000" dirty="0">
                <a:solidFill>
                  <a:schemeClr val="bg1"/>
                </a:solidFill>
              </a:rPr>
              <a:t>성능시험결과 보고서        </a:t>
            </a:r>
            <a:r>
              <a:rPr lang="en-US" altLang="ko-KR" sz="1000" dirty="0">
                <a:solidFill>
                  <a:schemeClr val="bg1"/>
                </a:solidFill>
              </a:rPr>
              <a:t>4. </a:t>
            </a:r>
            <a:r>
              <a:rPr lang="ko-KR" altLang="en-US" sz="1000" dirty="0">
                <a:solidFill>
                  <a:schemeClr val="bg1"/>
                </a:solidFill>
              </a:rPr>
              <a:t>구동확인 시험성적서        </a:t>
            </a:r>
            <a:r>
              <a:rPr lang="en-US" altLang="ko-KR" sz="1000" dirty="0">
                <a:solidFill>
                  <a:schemeClr val="bg1"/>
                </a:solidFill>
              </a:rPr>
              <a:t>5. </a:t>
            </a:r>
            <a:r>
              <a:rPr lang="ko-KR" altLang="en-US" sz="1000" dirty="0">
                <a:solidFill>
                  <a:schemeClr val="bg1"/>
                </a:solidFill>
              </a:rPr>
              <a:t>반복하중 시험성적서  </a:t>
            </a: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a:p>
            <a:pPr>
              <a:lnSpc>
                <a:spcPct val="150000"/>
              </a:lnSpc>
            </a:pPr>
            <a:endParaRPr lang="en-US" altLang="ko-KR" sz="1000"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535280" y="2595487"/>
            <a:ext cx="1021880" cy="136395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cxnSp>
        <p:nvCxnSpPr>
          <p:cNvPr id="20" name="직선 연결선 19"/>
          <p:cNvCxnSpPr/>
          <p:nvPr/>
        </p:nvCxnSpPr>
        <p:spPr>
          <a:xfrm>
            <a:off x="395536" y="4005064"/>
            <a:ext cx="8280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그림 25" descr="성능시험성적서.PNG"/>
          <p:cNvPicPr>
            <a:picLocks noChangeAspect="1"/>
          </p:cNvPicPr>
          <p:nvPr/>
        </p:nvPicPr>
        <p:blipFill>
          <a:blip r:embed="rId4" cstate="print"/>
          <a:stretch>
            <a:fillRect/>
          </a:stretch>
        </p:blipFill>
        <p:spPr>
          <a:xfrm>
            <a:off x="4086036" y="2595486"/>
            <a:ext cx="955675" cy="13594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그림 27" descr="시험결과보고서.PNG"/>
          <p:cNvPicPr>
            <a:picLocks noChangeAspect="1"/>
          </p:cNvPicPr>
          <p:nvPr/>
        </p:nvPicPr>
        <p:blipFill>
          <a:blip r:embed="rId5" cstate="print"/>
          <a:stretch>
            <a:fillRect/>
          </a:stretch>
        </p:blipFill>
        <p:spPr>
          <a:xfrm>
            <a:off x="2326295" y="2595486"/>
            <a:ext cx="962552" cy="13672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 name="그림 28" descr="구동확인시험성적서.bmp"/>
          <p:cNvPicPr>
            <a:picLocks noChangeAspect="1"/>
          </p:cNvPicPr>
          <p:nvPr/>
        </p:nvPicPr>
        <p:blipFill>
          <a:blip r:embed="rId6" cstate="print"/>
          <a:stretch>
            <a:fillRect/>
          </a:stretch>
        </p:blipFill>
        <p:spPr>
          <a:xfrm>
            <a:off x="5762268" y="2595487"/>
            <a:ext cx="964869" cy="13647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 name="그림 29" descr="시험결과보고서(반복하중).PNG"/>
          <p:cNvPicPr>
            <a:picLocks noChangeAspect="1"/>
          </p:cNvPicPr>
          <p:nvPr/>
        </p:nvPicPr>
        <p:blipFill>
          <a:blip r:embed="rId7" cstate="print"/>
          <a:stretch>
            <a:fillRect/>
          </a:stretch>
        </p:blipFill>
        <p:spPr>
          <a:xfrm>
            <a:off x="7424547" y="2595487"/>
            <a:ext cx="963877" cy="13602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5" name="TextBox 34"/>
          <p:cNvSpPr txBox="1"/>
          <p:nvPr/>
        </p:nvSpPr>
        <p:spPr>
          <a:xfrm>
            <a:off x="683568" y="6161529"/>
            <a:ext cx="7488832" cy="230832"/>
          </a:xfrm>
          <a:prstGeom prst="rect">
            <a:avLst/>
          </a:prstGeom>
          <a:solidFill>
            <a:schemeClr val="bg2">
              <a:lumMod val="20000"/>
              <a:lumOff val="80000"/>
            </a:schemeClr>
          </a:solidFill>
          <a:effectLst>
            <a:innerShdw blurRad="114300">
              <a:prstClr val="black"/>
            </a:innerShdw>
          </a:effectLst>
        </p:spPr>
        <p:txBody>
          <a:bodyPr wrap="square" rtlCol="0">
            <a:spAutoFit/>
          </a:bodyPr>
          <a:lstStyle/>
          <a:p>
            <a:pPr>
              <a:buFont typeface="Wingdings" pitchFamily="2" charset="2"/>
              <a:buChar char="l"/>
            </a:pPr>
            <a:r>
              <a:rPr lang="ko-KR" altLang="en-US" sz="900" dirty="0">
                <a:solidFill>
                  <a:schemeClr val="bg1"/>
                </a:solidFill>
              </a:rPr>
              <a:t>  제품의 신뢰성과 완성도를 높일 수 있었고 이러한 노력 끝에 중소기업진흥원으로부터 성공적인 사례로 평가 받게 되었음</a:t>
            </a:r>
            <a:r>
              <a:rPr lang="en-US" altLang="ko-KR" sz="900" dirty="0">
                <a:solidFill>
                  <a:schemeClr val="bg1"/>
                </a:solidFill>
              </a:rPr>
              <a:t>. </a:t>
            </a:r>
          </a:p>
        </p:txBody>
      </p:sp>
      <p:graphicFrame>
        <p:nvGraphicFramePr>
          <p:cNvPr id="36" name="표 35"/>
          <p:cNvGraphicFramePr>
            <a:graphicFrameLocks noGrp="1"/>
          </p:cNvGraphicFramePr>
          <p:nvPr>
            <p:extLst>
              <p:ext uri="{D42A27DB-BD31-4B8C-83A1-F6EECF244321}">
                <p14:modId xmlns:p14="http://schemas.microsoft.com/office/powerpoint/2010/main" val="637263907"/>
              </p:ext>
            </p:extLst>
          </p:nvPr>
        </p:nvGraphicFramePr>
        <p:xfrm>
          <a:off x="179512" y="4418879"/>
          <a:ext cx="8443746" cy="1674417"/>
        </p:xfrm>
        <a:graphic>
          <a:graphicData uri="http://schemas.openxmlformats.org/drawingml/2006/table">
            <a:tbl>
              <a:tblPr firstRow="1" bandRow="1">
                <a:tableStyleId>{7DF18680-E054-41AD-8BC1-D1AEF772440D}</a:tableStyleId>
              </a:tblPr>
              <a:tblGrid>
                <a:gridCol w="2584867">
                  <a:extLst>
                    <a:ext uri="{9D8B030D-6E8A-4147-A177-3AD203B41FA5}">
                      <a16:colId xmlns:a16="http://schemas.microsoft.com/office/drawing/2014/main" val="20000"/>
                    </a:ext>
                  </a:extLst>
                </a:gridCol>
                <a:gridCol w="3007050">
                  <a:extLst>
                    <a:ext uri="{9D8B030D-6E8A-4147-A177-3AD203B41FA5}">
                      <a16:colId xmlns:a16="http://schemas.microsoft.com/office/drawing/2014/main" val="20001"/>
                    </a:ext>
                  </a:extLst>
                </a:gridCol>
                <a:gridCol w="2851829">
                  <a:extLst>
                    <a:ext uri="{9D8B030D-6E8A-4147-A177-3AD203B41FA5}">
                      <a16:colId xmlns:a16="http://schemas.microsoft.com/office/drawing/2014/main" val="20002"/>
                    </a:ext>
                  </a:extLst>
                </a:gridCol>
              </a:tblGrid>
              <a:tr h="256858">
                <a:tc>
                  <a:txBody>
                    <a:bodyPr/>
                    <a:lstStyle/>
                    <a:p>
                      <a:pPr algn="ctr" latinLnBrk="1"/>
                      <a:r>
                        <a:rPr lang="ko-KR" altLang="en-US" sz="900" dirty="0"/>
                        <a:t>구  분</a:t>
                      </a:r>
                    </a:p>
                  </a:txBody>
                  <a:tcPr anchor="ctr"/>
                </a:tc>
                <a:tc>
                  <a:txBody>
                    <a:bodyPr/>
                    <a:lstStyle/>
                    <a:p>
                      <a:pPr algn="ctr" latinLnBrk="1"/>
                      <a:r>
                        <a:rPr lang="ko-KR" altLang="en-US" sz="900" dirty="0"/>
                        <a:t>독 일</a:t>
                      </a:r>
                      <a:r>
                        <a:rPr lang="en-US" altLang="ko-KR" sz="900" dirty="0"/>
                        <a:t>(</a:t>
                      </a:r>
                      <a:r>
                        <a:rPr lang="ko-KR" altLang="en-US" sz="900" dirty="0" err="1"/>
                        <a:t>페르티마</a:t>
                      </a:r>
                      <a:r>
                        <a:rPr lang="ko-KR" altLang="en-US" sz="900" dirty="0"/>
                        <a:t> 밸런스</a:t>
                      </a:r>
                      <a:r>
                        <a:rPr lang="en-US" altLang="ko-KR" sz="900" dirty="0"/>
                        <a:t>)</a:t>
                      </a:r>
                      <a:endParaRPr lang="ko-KR" altLang="en-US" sz="900" dirty="0"/>
                    </a:p>
                  </a:txBody>
                  <a:tcPr anchor="ctr"/>
                </a:tc>
                <a:tc>
                  <a:txBody>
                    <a:bodyPr/>
                    <a:lstStyle/>
                    <a:p>
                      <a:pPr algn="ctr" latinLnBrk="1"/>
                      <a:r>
                        <a:rPr lang="ko-KR" altLang="en-US" sz="900" dirty="0"/>
                        <a:t>한 국</a:t>
                      </a:r>
                      <a:r>
                        <a:rPr lang="en-US" altLang="ko-KR" sz="900" dirty="0"/>
                        <a:t>(</a:t>
                      </a:r>
                      <a:r>
                        <a:rPr lang="ko-KR" altLang="en-US" sz="900" dirty="0" err="1"/>
                        <a:t>세인인터네셔널</a:t>
                      </a:r>
                      <a:r>
                        <a:rPr lang="en-US" altLang="ko-KR" sz="900" dirty="0"/>
                        <a:t>)</a:t>
                      </a:r>
                      <a:endParaRPr lang="ko-KR" altLang="en-US" sz="900" dirty="0"/>
                    </a:p>
                  </a:txBody>
                  <a:tcPr anchor="ctr"/>
                </a:tc>
                <a:extLst>
                  <a:ext uri="{0D108BD9-81ED-4DB2-BD59-A6C34878D82A}">
                    <a16:rowId xmlns:a16="http://schemas.microsoft.com/office/drawing/2014/main" val="10000"/>
                  </a:ext>
                </a:extLst>
              </a:tr>
              <a:tr h="373128">
                <a:tc>
                  <a:txBody>
                    <a:bodyPr/>
                    <a:lstStyle/>
                    <a:p>
                      <a:pPr marL="0" marR="0" indent="0" algn="l" defTabSz="914400" rtl="0" eaLnBrk="1" fontAlgn="auto" latinLnBrk="1" hangingPunct="1">
                        <a:lnSpc>
                          <a:spcPct val="150000"/>
                        </a:lnSpc>
                        <a:spcBef>
                          <a:spcPts val="0"/>
                        </a:spcBef>
                        <a:spcAft>
                          <a:spcPts val="0"/>
                        </a:spcAft>
                        <a:buClrTx/>
                        <a:buSzTx/>
                        <a:buFontTx/>
                        <a:buNone/>
                        <a:tabLst/>
                        <a:defRPr/>
                      </a:pPr>
                      <a:r>
                        <a:rPr lang="ko-KR" altLang="en-US" sz="900" b="1" dirty="0">
                          <a:latin typeface="굴림" panose="020B0600000101010101" pitchFamily="50" charset="-127"/>
                          <a:ea typeface="굴림" panose="020B0600000101010101" pitchFamily="50" charset="-127"/>
                        </a:rPr>
                        <a:t>복수의 로프를  독립되게 설치 하는 원래의 목적을 유지 여부</a:t>
                      </a:r>
                    </a:p>
                  </a:txBody>
                  <a:tcPr anchor="ctr"/>
                </a:tc>
                <a:tc>
                  <a:txBody>
                    <a:bodyPr/>
                    <a:lstStyle/>
                    <a:p>
                      <a:pPr latinLnBrk="1">
                        <a:lnSpc>
                          <a:spcPct val="150000"/>
                        </a:lnSpc>
                      </a:pPr>
                      <a:r>
                        <a:rPr lang="ko-KR" altLang="en-US" sz="900" dirty="0"/>
                        <a:t>기름 유출 또는 주 로프 </a:t>
                      </a:r>
                      <a:r>
                        <a:rPr lang="ko-KR" altLang="en-US" sz="900" dirty="0" err="1"/>
                        <a:t>파단시</a:t>
                      </a:r>
                      <a:r>
                        <a:rPr lang="ko-KR" altLang="en-US" sz="900" dirty="0"/>
                        <a:t> 기능 작동하지 않음으로 복수개의 설치 목적 훼손함</a:t>
                      </a:r>
                      <a:r>
                        <a:rPr lang="en-US" altLang="ko-KR" sz="900" dirty="0"/>
                        <a:t>.</a:t>
                      </a:r>
                      <a:endParaRPr lang="ko-KR" altLang="en-US" sz="900" dirty="0"/>
                    </a:p>
                  </a:txBody>
                  <a:tcPr/>
                </a:tc>
                <a:tc>
                  <a:txBody>
                    <a:bodyPr/>
                    <a:lstStyle/>
                    <a:p>
                      <a:pPr latinLnBrk="1">
                        <a:lnSpc>
                          <a:spcPct val="150000"/>
                        </a:lnSpc>
                      </a:pPr>
                      <a:r>
                        <a:rPr lang="ko-KR" altLang="en-US" sz="900" dirty="0" err="1"/>
                        <a:t>리프체인</a:t>
                      </a:r>
                      <a:r>
                        <a:rPr lang="ko-KR" altLang="en-US" sz="900" dirty="0"/>
                        <a:t> 또는 </a:t>
                      </a:r>
                      <a:r>
                        <a:rPr lang="ko-KR" altLang="en-US" sz="900" dirty="0" err="1"/>
                        <a:t>주로프</a:t>
                      </a:r>
                      <a:r>
                        <a:rPr lang="ko-KR" altLang="en-US" sz="900" dirty="0"/>
                        <a:t> 파단이 일어 </a:t>
                      </a:r>
                      <a:r>
                        <a:rPr lang="ko-KR" altLang="en-US" sz="900" dirty="0" err="1"/>
                        <a:t>나드라도</a:t>
                      </a:r>
                      <a:r>
                        <a:rPr lang="ko-KR" altLang="en-US" sz="900" dirty="0"/>
                        <a:t> 최종 잔존 로프간 계속해서 장력조절 기능을 유지함</a:t>
                      </a:r>
                    </a:p>
                  </a:txBody>
                  <a:tcPr/>
                </a:tc>
                <a:extLst>
                  <a:ext uri="{0D108BD9-81ED-4DB2-BD59-A6C34878D82A}">
                    <a16:rowId xmlns:a16="http://schemas.microsoft.com/office/drawing/2014/main" val="10001"/>
                  </a:ext>
                </a:extLst>
              </a:tr>
              <a:tr h="914639">
                <a:tc>
                  <a:txBody>
                    <a:bodyPr/>
                    <a:lstStyle/>
                    <a:p>
                      <a:pPr latinLnBrk="1">
                        <a:lnSpc>
                          <a:spcPct val="150000"/>
                        </a:lnSpc>
                      </a:pPr>
                      <a:r>
                        <a:rPr lang="ko-KR" altLang="en-US" sz="900" b="1" dirty="0"/>
                        <a:t> 로프의 신장 </a:t>
                      </a:r>
                      <a:r>
                        <a:rPr lang="ko-KR" altLang="en-US" sz="900" b="1" dirty="0" err="1"/>
                        <a:t>변율에</a:t>
                      </a:r>
                      <a:r>
                        <a:rPr lang="ko-KR" altLang="en-US" sz="900" b="1" dirty="0"/>
                        <a:t> 따른 대응 능력 </a:t>
                      </a:r>
                    </a:p>
                  </a:txBody>
                  <a:tcPr anchor="ctr"/>
                </a:tc>
                <a:tc>
                  <a:txBody>
                    <a:bodyPr/>
                    <a:lstStyle/>
                    <a:p>
                      <a:pPr algn="l" latinLnBrk="1">
                        <a:lnSpc>
                          <a:spcPct val="150000"/>
                        </a:lnSpc>
                      </a:pPr>
                      <a:r>
                        <a:rPr lang="ko-KR" altLang="en-US" sz="900" dirty="0"/>
                        <a:t>와이어로프 직경 </a:t>
                      </a:r>
                      <a:r>
                        <a:rPr lang="en-US" altLang="ko-KR" sz="900" dirty="0"/>
                        <a:t>6-8mm </a:t>
                      </a:r>
                      <a:r>
                        <a:rPr lang="en-US" altLang="ko-KR" sz="900" baseline="0" dirty="0"/>
                        <a:t>    </a:t>
                      </a:r>
                      <a:r>
                        <a:rPr lang="en-US" altLang="ko-KR" sz="900" dirty="0"/>
                        <a:t>:     94mm</a:t>
                      </a:r>
                    </a:p>
                    <a:p>
                      <a:pPr algn="l" latinLnBrk="1">
                        <a:lnSpc>
                          <a:spcPct val="150000"/>
                        </a:lnSpc>
                      </a:pPr>
                      <a:r>
                        <a:rPr lang="ko-KR" altLang="en-US" sz="900" dirty="0"/>
                        <a:t>와이어로프</a:t>
                      </a:r>
                      <a:r>
                        <a:rPr lang="ko-KR" altLang="en-US" sz="900" baseline="0" dirty="0"/>
                        <a:t> 직경</a:t>
                      </a:r>
                      <a:r>
                        <a:rPr lang="ko-KR" altLang="en-US" sz="900" dirty="0"/>
                        <a:t> </a:t>
                      </a:r>
                      <a:r>
                        <a:rPr lang="en-US" altLang="ko-KR" sz="900" dirty="0"/>
                        <a:t>9-11mm </a:t>
                      </a:r>
                      <a:r>
                        <a:rPr lang="en-US" altLang="ko-KR" sz="900" baseline="0" dirty="0"/>
                        <a:t>  :  124mm</a:t>
                      </a:r>
                    </a:p>
                    <a:p>
                      <a:pPr algn="l" latinLnBrk="1">
                        <a:lnSpc>
                          <a:spcPct val="150000"/>
                        </a:lnSpc>
                      </a:pPr>
                      <a:r>
                        <a:rPr lang="ko-KR" altLang="en-US" sz="900" baseline="0" dirty="0"/>
                        <a:t>와이어로프 직경</a:t>
                      </a:r>
                      <a:r>
                        <a:rPr lang="en-US" altLang="ko-KR" sz="900" baseline="0" dirty="0"/>
                        <a:t>12-14mm  :  138mm</a:t>
                      </a:r>
                    </a:p>
                    <a:p>
                      <a:pPr algn="l" latinLnBrk="1">
                        <a:lnSpc>
                          <a:spcPct val="150000"/>
                        </a:lnSpc>
                      </a:pPr>
                      <a:r>
                        <a:rPr lang="ko-KR" altLang="en-US" sz="900" baseline="0" dirty="0"/>
                        <a:t>와이어로프 직경</a:t>
                      </a:r>
                      <a:r>
                        <a:rPr lang="en-US" altLang="ko-KR" sz="900" baseline="0" dirty="0"/>
                        <a:t>15-17mm  :  240mm</a:t>
                      </a:r>
                      <a:endParaRPr lang="ko-KR" altLang="en-US" sz="900" dirty="0"/>
                    </a:p>
                  </a:txBody>
                  <a:tcPr anchor="ctr"/>
                </a:tc>
                <a:tc>
                  <a:txBody>
                    <a:bodyPr/>
                    <a:lstStyle/>
                    <a:p>
                      <a:pPr algn="l" latinLnBrk="1">
                        <a:lnSpc>
                          <a:spcPct val="150000"/>
                        </a:lnSpc>
                      </a:pPr>
                      <a:r>
                        <a:rPr lang="ko-KR" altLang="en-US" sz="900" dirty="0"/>
                        <a:t>와이어로프 직경  </a:t>
                      </a:r>
                      <a:r>
                        <a:rPr lang="en-US" altLang="ko-KR" sz="900" dirty="0"/>
                        <a:t>6-8mm       :   600mm</a:t>
                      </a:r>
                    </a:p>
                    <a:p>
                      <a:pPr algn="l" latinLnBrk="1">
                        <a:lnSpc>
                          <a:spcPct val="150000"/>
                        </a:lnSpc>
                      </a:pPr>
                      <a:r>
                        <a:rPr lang="ko-KR" altLang="en-US" sz="900" dirty="0"/>
                        <a:t>와이어로프</a:t>
                      </a:r>
                      <a:r>
                        <a:rPr lang="ko-KR" altLang="en-US" sz="900" baseline="0" dirty="0"/>
                        <a:t> 직경</a:t>
                      </a:r>
                      <a:r>
                        <a:rPr lang="ko-KR" altLang="en-US" sz="900" dirty="0"/>
                        <a:t>  </a:t>
                      </a:r>
                      <a:r>
                        <a:rPr lang="en-US" altLang="ko-KR" sz="900" dirty="0"/>
                        <a:t>9-11mm    </a:t>
                      </a:r>
                      <a:r>
                        <a:rPr lang="en-US" altLang="ko-KR" sz="900" baseline="0" dirty="0"/>
                        <a:t> :   600mm</a:t>
                      </a:r>
                    </a:p>
                    <a:p>
                      <a:pPr algn="l" latinLnBrk="1">
                        <a:lnSpc>
                          <a:spcPct val="150000"/>
                        </a:lnSpc>
                      </a:pPr>
                      <a:r>
                        <a:rPr lang="ko-KR" altLang="en-US" sz="900" baseline="0" dirty="0"/>
                        <a:t>와이어로프 직경  </a:t>
                      </a:r>
                      <a:r>
                        <a:rPr lang="en-US" altLang="ko-KR" sz="900" baseline="0" dirty="0"/>
                        <a:t>12-14mm   :   600mm</a:t>
                      </a:r>
                    </a:p>
                    <a:p>
                      <a:pPr algn="l" latinLnBrk="1">
                        <a:lnSpc>
                          <a:spcPct val="150000"/>
                        </a:lnSpc>
                      </a:pPr>
                      <a:r>
                        <a:rPr lang="ko-KR" altLang="en-US" sz="900" baseline="0" dirty="0"/>
                        <a:t>와이어로프 직경 </a:t>
                      </a:r>
                      <a:r>
                        <a:rPr lang="en-US" altLang="ko-KR" sz="900" baseline="0" dirty="0"/>
                        <a:t>15-17 mm   :   600mm</a:t>
                      </a:r>
                      <a:endParaRPr lang="ko-KR" altLang="en-US" sz="900" dirty="0"/>
                    </a:p>
                  </a:txBody>
                  <a:tcPr anchor="ctr"/>
                </a:tc>
                <a:extLst>
                  <a:ext uri="{0D108BD9-81ED-4DB2-BD59-A6C34878D82A}">
                    <a16:rowId xmlns:a16="http://schemas.microsoft.com/office/drawing/2014/main" val="10002"/>
                  </a:ext>
                </a:extLst>
              </a:tr>
            </a:tbl>
          </a:graphicData>
        </a:graphic>
      </p:graphicFrame>
      <p:sp>
        <p:nvSpPr>
          <p:cNvPr id="37" name="직사각형 36"/>
          <p:cNvSpPr/>
          <p:nvPr/>
        </p:nvSpPr>
        <p:spPr>
          <a:xfrm>
            <a:off x="179512" y="4077072"/>
            <a:ext cx="3024336" cy="334707"/>
          </a:xfrm>
          <a:prstGeom prst="rect">
            <a:avLst/>
          </a:prstGeom>
        </p:spPr>
        <p:txBody>
          <a:bodyPr wrap="square">
            <a:spAutoFit/>
          </a:bodyPr>
          <a:lstStyle/>
          <a:p>
            <a:pPr>
              <a:lnSpc>
                <a:spcPct val="150000"/>
              </a:lnSpc>
            </a:pPr>
            <a:r>
              <a:rPr lang="ko-KR" altLang="en-US" sz="1050" b="1" dirty="0">
                <a:solidFill>
                  <a:schemeClr val="bg1"/>
                </a:solidFill>
              </a:rPr>
              <a:t>해외제품 성능 기준 대비 본사제품 비교 도표</a:t>
            </a:r>
            <a:r>
              <a:rPr lang="en-US" altLang="ko-KR" sz="1050" b="1" dirty="0">
                <a:solidFill>
                  <a:schemeClr val="bg1"/>
                </a:solidFill>
              </a:rPr>
              <a:t>.</a:t>
            </a:r>
            <a:endParaRPr lang="ko-KR" altLang="en-US" sz="1050" b="1" dirty="0">
              <a:solidFill>
                <a:schemeClr val="bg1"/>
              </a:solidFill>
            </a:endParaRPr>
          </a:p>
        </p:txBody>
      </p:sp>
      <p:sp>
        <p:nvSpPr>
          <p:cNvPr id="38" name="TextBox 37"/>
          <p:cNvSpPr txBox="1"/>
          <p:nvPr/>
        </p:nvSpPr>
        <p:spPr>
          <a:xfrm>
            <a:off x="3419872" y="4077072"/>
            <a:ext cx="5364088" cy="338554"/>
          </a:xfrm>
          <a:prstGeom prst="rect">
            <a:avLst/>
          </a:prstGeom>
          <a:noFill/>
        </p:spPr>
        <p:txBody>
          <a:bodyPr wrap="square" rtlCol="0">
            <a:spAutoFit/>
          </a:bodyPr>
          <a:lstStyle/>
          <a:p>
            <a:r>
              <a:rPr lang="ko-KR" altLang="en-US" sz="800" b="1" dirty="0">
                <a:solidFill>
                  <a:schemeClr val="bg1"/>
                </a:solidFill>
                <a:latin typeface="굴림"/>
                <a:ea typeface="굴림"/>
              </a:rPr>
              <a:t>◆ </a:t>
            </a:r>
            <a:r>
              <a:rPr lang="ko-KR" altLang="en-US" sz="800" b="1" dirty="0">
                <a:solidFill>
                  <a:schemeClr val="bg1"/>
                </a:solidFill>
              </a:rPr>
              <a:t>근거자료 </a:t>
            </a:r>
            <a:r>
              <a:rPr lang="en-US" altLang="ko-KR" sz="800" b="1" dirty="0">
                <a:solidFill>
                  <a:schemeClr val="bg1"/>
                </a:solidFill>
              </a:rPr>
              <a:t>: </a:t>
            </a:r>
            <a:r>
              <a:rPr lang="ko-KR" altLang="en-US" sz="800" b="1" dirty="0">
                <a:solidFill>
                  <a:schemeClr val="bg1"/>
                </a:solidFill>
              </a:rPr>
              <a:t>첨부파일 </a:t>
            </a:r>
            <a:r>
              <a:rPr lang="ko-KR" altLang="en-US" sz="800" b="1" dirty="0" err="1">
                <a:solidFill>
                  <a:schemeClr val="bg1"/>
                </a:solidFill>
              </a:rPr>
              <a:t>페르티마사</a:t>
            </a:r>
            <a:r>
              <a:rPr lang="ko-KR" altLang="en-US" sz="800" b="1" dirty="0">
                <a:solidFill>
                  <a:schemeClr val="bg1"/>
                </a:solidFill>
              </a:rPr>
              <a:t> 밸런스 제품 </a:t>
            </a:r>
            <a:r>
              <a:rPr lang="en-US" altLang="ko-KR" sz="800" b="1" dirty="0">
                <a:solidFill>
                  <a:schemeClr val="bg1"/>
                </a:solidFill>
              </a:rPr>
              <a:t>(</a:t>
            </a:r>
            <a:r>
              <a:rPr lang="ko-KR" altLang="en-US" sz="800" b="1" dirty="0">
                <a:solidFill>
                  <a:schemeClr val="bg1"/>
                </a:solidFill>
              </a:rPr>
              <a:t>유압 </a:t>
            </a:r>
            <a:r>
              <a:rPr lang="ko-KR" altLang="en-US" sz="800" b="1" dirty="0" err="1">
                <a:solidFill>
                  <a:schemeClr val="bg1"/>
                </a:solidFill>
              </a:rPr>
              <a:t>서스펜션</a:t>
            </a:r>
            <a:r>
              <a:rPr lang="ko-KR" altLang="en-US" sz="800" b="1" dirty="0">
                <a:solidFill>
                  <a:schemeClr val="bg1"/>
                </a:solidFill>
              </a:rPr>
              <a:t> 케이블밸런스 운영 및 설치지침</a:t>
            </a:r>
            <a:r>
              <a:rPr lang="en-US" altLang="ko-KR" sz="800" b="1" dirty="0">
                <a:solidFill>
                  <a:schemeClr val="bg1"/>
                </a:solidFill>
              </a:rPr>
              <a:t>)</a:t>
            </a:r>
            <a:r>
              <a:rPr lang="ko-KR" altLang="en-US" sz="800" b="1" dirty="0">
                <a:solidFill>
                  <a:schemeClr val="bg1"/>
                </a:solidFill>
              </a:rPr>
              <a:t> </a:t>
            </a:r>
            <a:r>
              <a:rPr lang="en-US" altLang="ko-KR" sz="800" b="1" dirty="0">
                <a:solidFill>
                  <a:schemeClr val="bg1"/>
                </a:solidFill>
              </a:rPr>
              <a:t>3</a:t>
            </a:r>
            <a:r>
              <a:rPr lang="ko-KR" altLang="en-US" sz="800" b="1" dirty="0">
                <a:solidFill>
                  <a:schemeClr val="bg1"/>
                </a:solidFill>
              </a:rPr>
              <a:t>페이지 참조</a:t>
            </a:r>
            <a:endParaRPr lang="en-US" altLang="ko-KR" sz="800" b="1" dirty="0">
              <a:solidFill>
                <a:schemeClr val="bg1"/>
              </a:solidFill>
            </a:endParaRPr>
          </a:p>
          <a:p>
            <a:r>
              <a:rPr lang="en-US" altLang="ko-KR" sz="800" b="1" dirty="0">
                <a:solidFill>
                  <a:schemeClr val="bg1"/>
                </a:solidFill>
              </a:rPr>
              <a:t>                : </a:t>
            </a:r>
            <a:r>
              <a:rPr lang="ko-KR" altLang="en-US" sz="800" b="1" dirty="0">
                <a:solidFill>
                  <a:schemeClr val="bg1"/>
                </a:solidFill>
              </a:rPr>
              <a:t>시험결과보고서</a:t>
            </a:r>
            <a:r>
              <a:rPr lang="en-US" altLang="ko-KR" sz="800" b="1" dirty="0">
                <a:solidFill>
                  <a:schemeClr val="bg1"/>
                </a:solidFill>
              </a:rPr>
              <a:t>_</a:t>
            </a:r>
            <a:r>
              <a:rPr lang="ko-KR" altLang="en-US" sz="800" b="1" dirty="0">
                <a:solidFill>
                  <a:schemeClr val="bg1"/>
                </a:solidFill>
              </a:rPr>
              <a:t>한국화학융합시험연구원 </a:t>
            </a:r>
            <a:r>
              <a:rPr lang="en-US" altLang="ko-KR" sz="800" b="1" dirty="0">
                <a:solidFill>
                  <a:schemeClr val="bg1"/>
                </a:solidFill>
              </a:rPr>
              <a:t>TAP-000106  2017.01.04</a:t>
            </a:r>
            <a:r>
              <a:rPr lang="ko-KR" altLang="en-US" sz="800" b="1" dirty="0">
                <a:solidFill>
                  <a:schemeClr val="bg1"/>
                </a:solidFill>
              </a:rPr>
              <a:t> </a:t>
            </a:r>
            <a:r>
              <a:rPr lang="en-US" altLang="ko-KR" sz="800" b="1" dirty="0">
                <a:solidFill>
                  <a:schemeClr val="bg1"/>
                </a:solidFill>
              </a:rPr>
              <a:t>  9</a:t>
            </a:r>
            <a:r>
              <a:rPr lang="ko-KR" altLang="en-US" sz="800" b="1" dirty="0">
                <a:solidFill>
                  <a:schemeClr val="bg1"/>
                </a:solidFill>
              </a:rPr>
              <a:t>페이지 참조</a:t>
            </a:r>
          </a:p>
        </p:txBody>
      </p:sp>
      <p:sp>
        <p:nvSpPr>
          <p:cNvPr id="25" name="모서리가 둥근 직사각형 24"/>
          <p:cNvSpPr/>
          <p:nvPr/>
        </p:nvSpPr>
        <p:spPr>
          <a:xfrm>
            <a:off x="4590057" y="1194796"/>
            <a:ext cx="1638568"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7" name="모서리가 둥근 직사각형 26"/>
          <p:cNvSpPr/>
          <p:nvPr/>
        </p:nvSpPr>
        <p:spPr>
          <a:xfrm>
            <a:off x="2015716" y="1199510"/>
            <a:ext cx="226825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39" name="모서리가 둥근 직사각형 38"/>
          <p:cNvSpPr/>
          <p:nvPr/>
        </p:nvSpPr>
        <p:spPr>
          <a:xfrm>
            <a:off x="611560" y="1192840"/>
            <a:ext cx="100811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40" name="모서리가 둥근 직사각형 39"/>
          <p:cNvSpPr/>
          <p:nvPr/>
        </p:nvSpPr>
        <p:spPr>
          <a:xfrm>
            <a:off x="6304092" y="1044110"/>
            <a:ext cx="1436260"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92245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p:cNvSpPr/>
          <p:nvPr/>
        </p:nvSpPr>
        <p:spPr>
          <a:xfrm>
            <a:off x="3995936" y="620688"/>
            <a:ext cx="4608512" cy="1296144"/>
          </a:xfrm>
          <a:prstGeom prst="roundRect">
            <a:avLst/>
          </a:prstGeom>
          <a:solidFill>
            <a:schemeClr val="tx2">
              <a:lumMod val="5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ko-KR" altLang="en-US" sz="1200" dirty="0"/>
              <a:t>개발 기술의 개요</a:t>
            </a:r>
            <a:endParaRPr lang="en-US" altLang="ko-KR" sz="1200" dirty="0"/>
          </a:p>
          <a:p>
            <a:pPr algn="just">
              <a:lnSpc>
                <a:spcPct val="150000"/>
              </a:lnSpc>
              <a:buFont typeface="Arial" pitchFamily="34" charset="0"/>
              <a:buChar char="•"/>
            </a:pPr>
            <a:r>
              <a:rPr lang="en-US" altLang="ko-KR" sz="1200" dirty="0"/>
              <a:t>   </a:t>
            </a:r>
            <a:r>
              <a:rPr lang="ko-KR" altLang="en-US" sz="1200" dirty="0"/>
              <a:t>개발배경 </a:t>
            </a:r>
            <a:r>
              <a:rPr lang="en-US" altLang="ko-KR" sz="1200" dirty="0"/>
              <a:t>……………. p3 ~ 7</a:t>
            </a:r>
          </a:p>
          <a:p>
            <a:pPr algn="just">
              <a:lnSpc>
                <a:spcPct val="150000"/>
              </a:lnSpc>
              <a:buFont typeface="Arial" pitchFamily="34" charset="0"/>
              <a:buChar char="•"/>
            </a:pPr>
            <a:r>
              <a:rPr lang="en-US" altLang="ko-KR" sz="1200" dirty="0"/>
              <a:t>   </a:t>
            </a:r>
            <a:r>
              <a:rPr lang="ko-KR" altLang="en-US" sz="1200" dirty="0" err="1"/>
              <a:t>기술성</a:t>
            </a:r>
            <a:r>
              <a:rPr lang="ko-KR" altLang="en-US" sz="1200" dirty="0"/>
              <a:t> 및 </a:t>
            </a:r>
            <a:r>
              <a:rPr lang="ko-KR" altLang="en-US" sz="1200" dirty="0" err="1"/>
              <a:t>적용성</a:t>
            </a:r>
            <a:r>
              <a:rPr lang="ko-KR" altLang="en-US" sz="1200" dirty="0"/>
              <a:t>  </a:t>
            </a:r>
            <a:r>
              <a:rPr lang="en-US" altLang="ko-KR" sz="1200" dirty="0"/>
              <a:t>..……. p8 ~ 14</a:t>
            </a:r>
          </a:p>
          <a:p>
            <a:pPr algn="just">
              <a:lnSpc>
                <a:spcPct val="150000"/>
              </a:lnSpc>
              <a:buFont typeface="Arial" pitchFamily="34" charset="0"/>
              <a:buChar char="•"/>
            </a:pPr>
            <a:r>
              <a:rPr lang="en-US" altLang="ko-KR" sz="1200" dirty="0"/>
              <a:t>   </a:t>
            </a:r>
            <a:r>
              <a:rPr lang="ko-KR" altLang="en-US" sz="1200" dirty="0"/>
              <a:t>기술의 </a:t>
            </a:r>
            <a:r>
              <a:rPr lang="ko-KR" altLang="en-US" sz="1200" dirty="0" err="1"/>
              <a:t>재현성</a:t>
            </a:r>
            <a:r>
              <a:rPr lang="ko-KR" altLang="en-US" sz="1200" dirty="0"/>
              <a:t>  </a:t>
            </a:r>
            <a:r>
              <a:rPr lang="en-US" altLang="ko-KR" sz="1200" dirty="0"/>
              <a:t>…................ P15 ~ 17</a:t>
            </a:r>
          </a:p>
          <a:p>
            <a:pPr algn="just">
              <a:lnSpc>
                <a:spcPct val="150000"/>
              </a:lnSpc>
              <a:buFont typeface="Arial" pitchFamily="34" charset="0"/>
              <a:buChar char="•"/>
            </a:pPr>
            <a:r>
              <a:rPr lang="en-US" altLang="ko-KR" sz="1200" dirty="0"/>
              <a:t>   </a:t>
            </a:r>
            <a:r>
              <a:rPr lang="ko-KR" altLang="en-US" sz="1200" dirty="0"/>
              <a:t>기술의 신뢰성 </a:t>
            </a:r>
            <a:r>
              <a:rPr lang="en-US" altLang="ko-KR" sz="1200" dirty="0"/>
              <a:t>………………...... p18~20</a:t>
            </a:r>
            <a:endParaRPr lang="ko-KR" altLang="en-US" sz="1200" dirty="0"/>
          </a:p>
        </p:txBody>
      </p:sp>
      <p:sp>
        <p:nvSpPr>
          <p:cNvPr id="5" name="모서리가 둥근 직사각형 4"/>
          <p:cNvSpPr/>
          <p:nvPr/>
        </p:nvSpPr>
        <p:spPr>
          <a:xfrm>
            <a:off x="3959932" y="3124924"/>
            <a:ext cx="4608512" cy="1008112"/>
          </a:xfrm>
          <a:prstGeom prst="roundRect">
            <a:avLst/>
          </a:prstGeom>
          <a:solidFill>
            <a:srgbClr val="00B05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ko-KR" sz="1200" dirty="0"/>
              <a:t>3. </a:t>
            </a:r>
            <a:r>
              <a:rPr lang="ko-KR" altLang="en-US" sz="1200" dirty="0"/>
              <a:t>기업현황</a:t>
            </a:r>
            <a:endParaRPr lang="en-US" altLang="ko-KR" sz="1200" dirty="0"/>
          </a:p>
          <a:p>
            <a:pPr algn="just">
              <a:lnSpc>
                <a:spcPct val="150000"/>
              </a:lnSpc>
              <a:buFont typeface="Arial" pitchFamily="34" charset="0"/>
              <a:buChar char="•"/>
            </a:pPr>
            <a:r>
              <a:rPr lang="en-US" altLang="ko-KR" sz="1200" dirty="0"/>
              <a:t>   </a:t>
            </a:r>
            <a:r>
              <a:rPr lang="ko-KR" altLang="en-US" sz="1200" dirty="0"/>
              <a:t>기업연혁 및 품질경영체계 </a:t>
            </a:r>
            <a:r>
              <a:rPr lang="en-US" altLang="ko-KR" sz="1200" dirty="0"/>
              <a:t>……… p28 </a:t>
            </a:r>
          </a:p>
          <a:p>
            <a:pPr algn="just">
              <a:lnSpc>
                <a:spcPct val="150000"/>
              </a:lnSpc>
              <a:buFont typeface="Arial" pitchFamily="34" charset="0"/>
              <a:buChar char="•"/>
            </a:pPr>
            <a:r>
              <a:rPr lang="en-US" altLang="ko-KR" sz="1200" dirty="0"/>
              <a:t>   </a:t>
            </a:r>
            <a:r>
              <a:rPr lang="ko-KR" altLang="en-US" sz="1200" dirty="0"/>
              <a:t>기술개발 이력 </a:t>
            </a:r>
            <a:r>
              <a:rPr lang="en-US" altLang="ko-KR" sz="1200" dirty="0"/>
              <a:t>………………………. P29~31</a:t>
            </a:r>
          </a:p>
        </p:txBody>
      </p:sp>
      <p:sp>
        <p:nvSpPr>
          <p:cNvPr id="6" name="모서리가 둥근 직사각형 5"/>
          <p:cNvSpPr/>
          <p:nvPr/>
        </p:nvSpPr>
        <p:spPr>
          <a:xfrm>
            <a:off x="3959932" y="1982366"/>
            <a:ext cx="4644516" cy="1080120"/>
          </a:xfrm>
          <a:prstGeom prst="roundRect">
            <a:avLst/>
          </a:prstGeom>
          <a:solidFill>
            <a:schemeClr val="accent1">
              <a:lumMod val="7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ko-KR" sz="1200" dirty="0"/>
              <a:t>2. </a:t>
            </a:r>
            <a:r>
              <a:rPr lang="ko-KR" altLang="en-US" sz="1200" dirty="0"/>
              <a:t>기술의 파급효과  </a:t>
            </a:r>
            <a:endParaRPr lang="en-US" altLang="ko-KR" sz="1200" dirty="0"/>
          </a:p>
          <a:p>
            <a:pPr algn="just">
              <a:lnSpc>
                <a:spcPct val="150000"/>
              </a:lnSpc>
              <a:buFont typeface="Arial" pitchFamily="34" charset="0"/>
              <a:buChar char="•"/>
            </a:pPr>
            <a:r>
              <a:rPr lang="en-US" altLang="ko-KR" sz="1200" dirty="0"/>
              <a:t>   </a:t>
            </a:r>
            <a:r>
              <a:rPr lang="ko-KR" altLang="en-US" sz="1200" dirty="0"/>
              <a:t>기술적 파급효과 </a:t>
            </a:r>
            <a:r>
              <a:rPr lang="en-US" altLang="ko-KR" sz="1200" dirty="0"/>
              <a:t>…………… p21~24</a:t>
            </a:r>
          </a:p>
          <a:p>
            <a:pPr algn="just">
              <a:lnSpc>
                <a:spcPct val="150000"/>
              </a:lnSpc>
              <a:buFont typeface="Arial" pitchFamily="34" charset="0"/>
              <a:buChar char="•"/>
            </a:pPr>
            <a:r>
              <a:rPr lang="en-US" altLang="ko-KR" sz="1200" dirty="0"/>
              <a:t>   </a:t>
            </a:r>
            <a:r>
              <a:rPr lang="ko-KR" altLang="en-US" sz="1200" dirty="0"/>
              <a:t>경제적 파급효과 </a:t>
            </a:r>
            <a:r>
              <a:rPr lang="en-US" altLang="ko-KR" sz="1200" dirty="0"/>
              <a:t>………………. p25~26</a:t>
            </a:r>
          </a:p>
          <a:p>
            <a:pPr algn="just">
              <a:lnSpc>
                <a:spcPct val="150000"/>
              </a:lnSpc>
              <a:buFont typeface="Arial" pitchFamily="34" charset="0"/>
              <a:buChar char="•"/>
            </a:pPr>
            <a:r>
              <a:rPr lang="en-US" altLang="ko-KR" sz="1200" dirty="0"/>
              <a:t>   </a:t>
            </a:r>
            <a:r>
              <a:rPr lang="ko-KR" altLang="en-US" sz="1200" dirty="0"/>
              <a:t>산업적 파급효과 </a:t>
            </a:r>
            <a:r>
              <a:rPr lang="en-US" altLang="ko-KR" sz="1200" dirty="0"/>
              <a:t>…………………. p27</a:t>
            </a:r>
            <a:endParaRPr lang="ko-KR" altLang="en-US" sz="1200" dirty="0"/>
          </a:p>
        </p:txBody>
      </p:sp>
      <p:sp>
        <p:nvSpPr>
          <p:cNvPr id="8" name="TextBox 7"/>
          <p:cNvSpPr txBox="1"/>
          <p:nvPr/>
        </p:nvSpPr>
        <p:spPr>
          <a:xfrm>
            <a:off x="323528" y="1831184"/>
            <a:ext cx="3240360" cy="3600986"/>
          </a:xfrm>
          <a:prstGeom prst="rect">
            <a:avLst/>
          </a:prstGeom>
          <a:noFill/>
        </p:spPr>
        <p:txBody>
          <a:bodyPr wrap="square" rtlCol="0">
            <a:spAutoFit/>
          </a:bodyPr>
          <a:lstStyle/>
          <a:p>
            <a:pPr algn="just"/>
            <a:r>
              <a:rPr lang="ko-KR" altLang="en-US" sz="2000" b="1" dirty="0">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승강기 와이어로프의 장력을 실시간 자동으로 균등화 시켜 주는 기술</a:t>
            </a:r>
            <a:endParaRPr lang="en-US" altLang="ko-KR" sz="2000" b="1" dirty="0">
              <a:effectLst>
                <a:outerShdw blurRad="38100" dist="38100" dir="2700000" algn="tl">
                  <a:srgbClr val="000000">
                    <a:alpha val="43137"/>
                  </a:srgbClr>
                </a:outerShdw>
              </a:effectLst>
              <a:latin typeface="바탕" panose="02030600000101010101" pitchFamily="18" charset="-127"/>
              <a:ea typeface="바탕" panose="02030600000101010101" pitchFamily="18" charset="-127"/>
            </a:endParaRPr>
          </a:p>
          <a:p>
            <a:endParaRPr lang="en-US" altLang="ko-KR" sz="2800" dirty="0">
              <a:effectLst>
                <a:outerShdw blurRad="38100" dist="38100" dir="2700000" algn="tl">
                  <a:srgbClr val="000000">
                    <a:alpha val="43137"/>
                  </a:srgbClr>
                </a:outerShdw>
              </a:effectLst>
            </a:endParaRPr>
          </a:p>
          <a:p>
            <a:endParaRPr lang="en-US" altLang="ko-KR" sz="2800" dirty="0">
              <a:effectLst>
                <a:outerShdw blurRad="38100" dist="38100" dir="2700000" algn="tl">
                  <a:srgbClr val="000000">
                    <a:alpha val="43137"/>
                  </a:srgbClr>
                </a:outerShdw>
              </a:effectLst>
            </a:endParaRPr>
          </a:p>
          <a:p>
            <a:endParaRPr lang="en-US" altLang="ko-KR" sz="2800" dirty="0">
              <a:effectLst>
                <a:outerShdw blurRad="38100" dist="38100" dir="2700000" algn="tl">
                  <a:srgbClr val="000000">
                    <a:alpha val="43137"/>
                  </a:srgbClr>
                </a:outerShdw>
              </a:effectLst>
            </a:endParaRPr>
          </a:p>
          <a:p>
            <a:r>
              <a:rPr lang="en-US" altLang="ko-KR" sz="2800" dirty="0">
                <a:solidFill>
                  <a:schemeClr val="accent2"/>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a:t>
            </a:r>
            <a:r>
              <a:rPr lang="ko-KR" altLang="en-US" sz="2800" dirty="0">
                <a:solidFill>
                  <a:schemeClr val="accent2"/>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승강기 와이어로프 장력 자동균등화 장치</a:t>
            </a:r>
            <a:r>
              <a:rPr lang="en-US" altLang="ko-KR" sz="2800" dirty="0">
                <a:solidFill>
                  <a:schemeClr val="accent2"/>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rPr>
              <a:t>”</a:t>
            </a:r>
            <a:endParaRPr lang="ko-KR" altLang="en-US" sz="2800" dirty="0">
              <a:solidFill>
                <a:schemeClr val="accent2"/>
              </a:solidFill>
              <a:effectLst>
                <a:outerShdw blurRad="38100" dist="38100" dir="2700000" algn="tl">
                  <a:srgbClr val="000000">
                    <a:alpha val="43137"/>
                  </a:srgbClr>
                </a:outerShdw>
              </a:effectLst>
              <a:latin typeface="바탕" panose="02030600000101010101" pitchFamily="18" charset="-127"/>
              <a:ea typeface="바탕" panose="02030600000101010101" pitchFamily="18" charset="-127"/>
            </a:endParaRPr>
          </a:p>
        </p:txBody>
      </p:sp>
      <p:sp>
        <p:nvSpPr>
          <p:cNvPr id="2" name="TextBox 1"/>
          <p:cNvSpPr txBox="1"/>
          <p:nvPr/>
        </p:nvSpPr>
        <p:spPr>
          <a:xfrm>
            <a:off x="395536" y="3769295"/>
            <a:ext cx="1440160" cy="307777"/>
          </a:xfrm>
          <a:prstGeom prst="rect">
            <a:avLst/>
          </a:prstGeom>
          <a:noFill/>
          <a:ln>
            <a:solidFill>
              <a:schemeClr val="tx2">
                <a:lumMod val="10000"/>
              </a:schemeClr>
            </a:solidFill>
          </a:ln>
        </p:spPr>
        <p:txBody>
          <a:bodyPr wrap="square" rtlCol="0">
            <a:spAutoFit/>
          </a:bodyPr>
          <a:lstStyle/>
          <a:p>
            <a:pPr algn="ctr"/>
            <a:r>
              <a:rPr lang="ko-KR" altLang="en-US" sz="1400" dirty="0"/>
              <a:t>기술의 명칭 </a:t>
            </a:r>
          </a:p>
        </p:txBody>
      </p:sp>
      <p:sp>
        <p:nvSpPr>
          <p:cNvPr id="9" name="TextBox 8"/>
          <p:cNvSpPr txBox="1"/>
          <p:nvPr/>
        </p:nvSpPr>
        <p:spPr>
          <a:xfrm>
            <a:off x="467544" y="1412776"/>
            <a:ext cx="1440160" cy="307777"/>
          </a:xfrm>
          <a:prstGeom prst="rect">
            <a:avLst/>
          </a:prstGeom>
          <a:noFill/>
          <a:ln>
            <a:solidFill>
              <a:schemeClr val="tx2">
                <a:lumMod val="10000"/>
              </a:schemeClr>
            </a:solidFill>
          </a:ln>
        </p:spPr>
        <p:txBody>
          <a:bodyPr wrap="square" rtlCol="0">
            <a:spAutoFit/>
          </a:bodyPr>
          <a:lstStyle/>
          <a:p>
            <a:pPr algn="ctr"/>
            <a:r>
              <a:rPr lang="ko-KR" altLang="en-US" sz="1400" dirty="0"/>
              <a:t>기술 </a:t>
            </a:r>
          </a:p>
        </p:txBody>
      </p:sp>
      <p:sp>
        <p:nvSpPr>
          <p:cNvPr id="10" name="모서리가 둥근 직사각형 9"/>
          <p:cNvSpPr/>
          <p:nvPr/>
        </p:nvSpPr>
        <p:spPr>
          <a:xfrm>
            <a:off x="3959932" y="4192513"/>
            <a:ext cx="4608512" cy="1224136"/>
          </a:xfrm>
          <a:prstGeom prst="roundRect">
            <a:avLst/>
          </a:prstGeom>
          <a:solidFill>
            <a:schemeClr val="accent2">
              <a:lumMod val="7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ko-KR" sz="1200" dirty="0"/>
              <a:t>4. </a:t>
            </a:r>
            <a:r>
              <a:rPr lang="ko-KR" altLang="en-US" sz="1200" dirty="0"/>
              <a:t>독립 분할 매달림 풀리</a:t>
            </a:r>
            <a:endParaRPr lang="en-US" altLang="ko-KR" sz="1200" dirty="0"/>
          </a:p>
          <a:p>
            <a:pPr algn="just">
              <a:lnSpc>
                <a:spcPct val="150000"/>
              </a:lnSpc>
              <a:buFont typeface="Arial" pitchFamily="34" charset="0"/>
              <a:buChar char="•"/>
            </a:pPr>
            <a:r>
              <a:rPr lang="en-US" altLang="ko-KR" sz="1200" dirty="0"/>
              <a:t>   </a:t>
            </a:r>
            <a:r>
              <a:rPr lang="ko-KR" altLang="en-US" sz="1200" dirty="0"/>
              <a:t>개념도 </a:t>
            </a:r>
            <a:r>
              <a:rPr lang="en-US" altLang="ko-KR" sz="1200" dirty="0"/>
              <a:t>…………………………… p31</a:t>
            </a:r>
          </a:p>
          <a:p>
            <a:pPr algn="just">
              <a:lnSpc>
                <a:spcPct val="150000"/>
              </a:lnSpc>
              <a:buFont typeface="Arial" pitchFamily="34" charset="0"/>
              <a:buChar char="•"/>
            </a:pPr>
            <a:r>
              <a:rPr lang="en-US" altLang="ko-KR" sz="1200" dirty="0"/>
              <a:t>   </a:t>
            </a:r>
            <a:r>
              <a:rPr lang="ko-KR" altLang="en-US" sz="1200" dirty="0"/>
              <a:t>교체 작업 </a:t>
            </a:r>
            <a:r>
              <a:rPr lang="en-US" altLang="ko-KR" sz="1200" dirty="0"/>
              <a:t>…………………………….. P32</a:t>
            </a:r>
          </a:p>
          <a:p>
            <a:pPr algn="just">
              <a:lnSpc>
                <a:spcPct val="150000"/>
              </a:lnSpc>
              <a:buFont typeface="Arial" pitchFamily="34" charset="0"/>
              <a:buChar char="•"/>
            </a:pPr>
            <a:r>
              <a:rPr lang="en-US" altLang="ko-KR" sz="1200" dirty="0"/>
              <a:t>   </a:t>
            </a:r>
            <a:r>
              <a:rPr lang="ko-KR" altLang="en-US" sz="1200" dirty="0"/>
              <a:t>특정로프 집중하중으로 </a:t>
            </a:r>
            <a:r>
              <a:rPr lang="ko-KR" altLang="en-US" sz="1200" dirty="0" err="1"/>
              <a:t>로프터짐</a:t>
            </a:r>
            <a:r>
              <a:rPr lang="ko-KR" altLang="en-US" sz="1200" dirty="0"/>
              <a:t> </a:t>
            </a:r>
            <a:r>
              <a:rPr lang="en-US" altLang="ko-KR" sz="1200" dirty="0"/>
              <a:t>…………p33</a:t>
            </a:r>
          </a:p>
        </p:txBody>
      </p:sp>
      <p:sp>
        <p:nvSpPr>
          <p:cNvPr id="11" name="모서리가 둥근 직사각형 10"/>
          <p:cNvSpPr/>
          <p:nvPr/>
        </p:nvSpPr>
        <p:spPr>
          <a:xfrm>
            <a:off x="3959932" y="5471102"/>
            <a:ext cx="4608512" cy="1224136"/>
          </a:xfrm>
          <a:prstGeom prst="roundRect">
            <a:avLst/>
          </a:prstGeom>
          <a:solidFill>
            <a:srgbClr val="7030A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ko-KR" sz="1200" dirty="0"/>
              <a:t>5. </a:t>
            </a:r>
            <a:r>
              <a:rPr lang="ko-KR" altLang="en-US" sz="1200" dirty="0"/>
              <a:t>국제기구 세계 녹색기후기구 녹색기술 인증</a:t>
            </a:r>
            <a:endParaRPr lang="en-US" altLang="ko-KR" sz="1200" dirty="0"/>
          </a:p>
          <a:p>
            <a:pPr algn="just">
              <a:lnSpc>
                <a:spcPct val="150000"/>
              </a:lnSpc>
              <a:buFont typeface="Arial" pitchFamily="34" charset="0"/>
              <a:buChar char="•"/>
            </a:pPr>
            <a:r>
              <a:rPr lang="en-US" altLang="ko-KR" sz="1200" dirty="0"/>
              <a:t>   </a:t>
            </a:r>
            <a:r>
              <a:rPr lang="ko-KR" altLang="en-US" sz="1200" dirty="0"/>
              <a:t>녹색기술 인증서 </a:t>
            </a:r>
            <a:r>
              <a:rPr lang="en-US" altLang="ko-KR" sz="1200" dirty="0"/>
              <a:t>………. p31</a:t>
            </a:r>
          </a:p>
          <a:p>
            <a:pPr algn="just">
              <a:lnSpc>
                <a:spcPct val="150000"/>
              </a:lnSpc>
              <a:buFont typeface="Arial" pitchFamily="34" charset="0"/>
              <a:buChar char="•"/>
            </a:pPr>
            <a:r>
              <a:rPr lang="en-US" altLang="ko-KR" sz="1200" dirty="0"/>
              <a:t>   </a:t>
            </a:r>
            <a:r>
              <a:rPr lang="ko-KR" altLang="en-US" sz="1200" dirty="0"/>
              <a:t>녹색기술 검증서 </a:t>
            </a:r>
            <a:r>
              <a:rPr lang="en-US" altLang="ko-KR" sz="1200" dirty="0"/>
              <a:t>………….. P32</a:t>
            </a:r>
          </a:p>
          <a:p>
            <a:pPr algn="just">
              <a:lnSpc>
                <a:spcPct val="150000"/>
              </a:lnSpc>
              <a:buFont typeface="Arial" pitchFamily="34" charset="0"/>
              <a:buChar char="•"/>
            </a:pPr>
            <a:r>
              <a:rPr lang="en-US" altLang="ko-KR" sz="1200" dirty="0"/>
              <a:t>   </a:t>
            </a:r>
            <a:r>
              <a:rPr lang="ko-KR" altLang="en-US" sz="1200" dirty="0"/>
              <a:t>국제 수의 계약 확인서 </a:t>
            </a:r>
            <a:r>
              <a:rPr lang="en-US" altLang="ko-KR" sz="1200" dirty="0"/>
              <a:t>…………p33</a:t>
            </a:r>
          </a:p>
        </p:txBody>
      </p:sp>
    </p:spTree>
    <p:extLst>
      <p:ext uri="{BB962C8B-B14F-4D97-AF65-F5344CB8AC3E}">
        <p14:creationId xmlns:p14="http://schemas.microsoft.com/office/powerpoint/2010/main" val="20734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20270" y="908720"/>
            <a:ext cx="8872209" cy="5949280"/>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26064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42140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33" name="그림 32" descr="과제 성공여부 통보.PNG"/>
          <p:cNvPicPr>
            <a:picLocks noChangeAspect="1"/>
          </p:cNvPicPr>
          <p:nvPr/>
        </p:nvPicPr>
        <p:blipFill>
          <a:blip r:embed="rId3" cstate="print"/>
          <a:stretch>
            <a:fillRect/>
          </a:stretch>
        </p:blipFill>
        <p:spPr>
          <a:xfrm>
            <a:off x="467544" y="1556792"/>
            <a:ext cx="6840760" cy="5085624"/>
          </a:xfrm>
          <a:prstGeom prst="rect">
            <a:avLst/>
          </a:prstGeom>
        </p:spPr>
      </p:pic>
      <p:sp>
        <p:nvSpPr>
          <p:cNvPr id="34" name="TextBox 33"/>
          <p:cNvSpPr txBox="1"/>
          <p:nvPr/>
        </p:nvSpPr>
        <p:spPr>
          <a:xfrm>
            <a:off x="7380312" y="1556792"/>
            <a:ext cx="1008112" cy="83099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ko-KR" altLang="en-US" sz="1600" dirty="0">
                <a:solidFill>
                  <a:schemeClr val="bg1"/>
                </a:solidFill>
              </a:rPr>
              <a:t>과제평가결과</a:t>
            </a:r>
            <a:endParaRPr lang="en-US" altLang="ko-KR" sz="1600" dirty="0">
              <a:solidFill>
                <a:schemeClr val="bg1"/>
              </a:solidFill>
            </a:endParaRPr>
          </a:p>
          <a:p>
            <a:pPr algn="ctr"/>
            <a:r>
              <a:rPr lang="ko-KR" altLang="en-US" sz="1600" dirty="0">
                <a:solidFill>
                  <a:schemeClr val="bg1"/>
                </a:solidFill>
              </a:rPr>
              <a:t>안내문</a:t>
            </a:r>
          </a:p>
        </p:txBody>
      </p:sp>
      <p:sp>
        <p:nvSpPr>
          <p:cNvPr id="46" name="TextBox 45"/>
          <p:cNvSpPr txBox="1"/>
          <p:nvPr/>
        </p:nvSpPr>
        <p:spPr>
          <a:xfrm>
            <a:off x="5436096" y="3501008"/>
            <a:ext cx="3707904" cy="2677656"/>
          </a:xfrm>
          <a:prstGeom prst="rect">
            <a:avLst/>
          </a:prstGeom>
          <a:solidFill>
            <a:schemeClr val="tx1"/>
          </a:solidFill>
        </p:spPr>
        <p:txBody>
          <a:bodyPr wrap="square" rtlCol="0">
            <a:spAutoFit/>
          </a:bodyPr>
          <a:lstStyle/>
          <a:p>
            <a:pPr fontAlgn="base" latinLnBrk="0"/>
            <a:r>
              <a:rPr lang="ko-KR" altLang="en-US" sz="800" dirty="0" err="1">
                <a:solidFill>
                  <a:schemeClr val="bg1"/>
                </a:solidFill>
              </a:rPr>
              <a:t>ㅁ</a:t>
            </a:r>
            <a:r>
              <a:rPr lang="ko-KR" altLang="en-US" sz="800" dirty="0">
                <a:solidFill>
                  <a:schemeClr val="bg1"/>
                </a:solidFill>
              </a:rPr>
              <a:t> </a:t>
            </a:r>
            <a:r>
              <a:rPr lang="ko-KR" altLang="en-US" sz="800" b="1" dirty="0">
                <a:solidFill>
                  <a:schemeClr val="bg1"/>
                </a:solidFill>
              </a:rPr>
              <a:t>기술개발 과정 적정성</a:t>
            </a:r>
          </a:p>
          <a:p>
            <a:pPr fontAlgn="base" latinLnBrk="0"/>
            <a:r>
              <a:rPr lang="en-US" altLang="ko-KR" sz="800" dirty="0">
                <a:solidFill>
                  <a:schemeClr val="bg1"/>
                </a:solidFill>
              </a:rPr>
              <a:t>-</a:t>
            </a:r>
            <a:r>
              <a:rPr lang="ko-KR" altLang="en-US" sz="800" dirty="0">
                <a:solidFill>
                  <a:schemeClr val="bg1"/>
                </a:solidFill>
              </a:rPr>
              <a:t>부품 설계 및 재질 선정</a:t>
            </a:r>
            <a:r>
              <a:rPr lang="en-US" altLang="ko-KR" sz="800" dirty="0">
                <a:solidFill>
                  <a:schemeClr val="bg1"/>
                </a:solidFill>
              </a:rPr>
              <a:t>, </a:t>
            </a:r>
            <a:r>
              <a:rPr lang="ko-KR" altLang="en-US" sz="800" dirty="0">
                <a:solidFill>
                  <a:schemeClr val="bg1"/>
                </a:solidFill>
              </a:rPr>
              <a:t>응력분포 및 경향성 분석</a:t>
            </a:r>
            <a:r>
              <a:rPr lang="en-US" altLang="ko-KR" sz="800" dirty="0">
                <a:solidFill>
                  <a:schemeClr val="bg1"/>
                </a:solidFill>
              </a:rPr>
              <a:t>, </a:t>
            </a:r>
            <a:r>
              <a:rPr lang="ko-KR" altLang="en-US" sz="800" dirty="0">
                <a:solidFill>
                  <a:schemeClr val="bg1"/>
                </a:solidFill>
              </a:rPr>
              <a:t>시제품 제작 및 성능평가 등의 세부개발 방법 및 내용이 체계적으로 제시되었으며 이에 따른 설계도면</a:t>
            </a:r>
            <a:r>
              <a:rPr lang="en-US" altLang="ko-KR" sz="800" dirty="0">
                <a:solidFill>
                  <a:schemeClr val="bg1"/>
                </a:solidFill>
              </a:rPr>
              <a:t>, </a:t>
            </a:r>
            <a:r>
              <a:rPr lang="ko-KR" altLang="en-US" sz="800" dirty="0">
                <a:solidFill>
                  <a:schemeClr val="bg1"/>
                </a:solidFill>
              </a:rPr>
              <a:t>시제품 제작과정</a:t>
            </a:r>
            <a:r>
              <a:rPr lang="en-US" altLang="ko-KR" sz="800" dirty="0">
                <a:solidFill>
                  <a:schemeClr val="bg1"/>
                </a:solidFill>
              </a:rPr>
              <a:t>, </a:t>
            </a:r>
            <a:r>
              <a:rPr lang="ko-KR" altLang="en-US" sz="800" dirty="0">
                <a:solidFill>
                  <a:schemeClr val="bg1"/>
                </a:solidFill>
              </a:rPr>
              <a:t>시험데이터 등의 개발 산출물리 적절하게 나타남</a:t>
            </a:r>
          </a:p>
          <a:p>
            <a:pPr fontAlgn="base" latinLnBrk="0"/>
            <a:endParaRPr lang="en-US" altLang="ko-KR" sz="800" dirty="0">
              <a:solidFill>
                <a:schemeClr val="bg1"/>
              </a:solidFill>
            </a:endParaRPr>
          </a:p>
          <a:p>
            <a:pPr fontAlgn="base" latinLnBrk="0"/>
            <a:r>
              <a:rPr lang="en-US" altLang="ko-KR" sz="800" dirty="0">
                <a:solidFill>
                  <a:schemeClr val="bg1"/>
                </a:solidFill>
              </a:rPr>
              <a:t>-</a:t>
            </a:r>
            <a:r>
              <a:rPr lang="ko-KR" altLang="en-US" sz="800" dirty="0">
                <a:solidFill>
                  <a:schemeClr val="bg1"/>
                </a:solidFill>
              </a:rPr>
              <a:t>기어</a:t>
            </a:r>
            <a:r>
              <a:rPr lang="en-US" altLang="ko-KR" sz="800" dirty="0">
                <a:solidFill>
                  <a:schemeClr val="bg1"/>
                </a:solidFill>
              </a:rPr>
              <a:t>, </a:t>
            </a:r>
            <a:r>
              <a:rPr lang="ko-KR" altLang="en-US" sz="800" dirty="0">
                <a:solidFill>
                  <a:schemeClr val="bg1"/>
                </a:solidFill>
              </a:rPr>
              <a:t>풀리 등 부품의 도면과 </a:t>
            </a:r>
            <a:r>
              <a:rPr lang="en-US" altLang="ko-KR" sz="800" dirty="0">
                <a:solidFill>
                  <a:schemeClr val="bg1"/>
                </a:solidFill>
              </a:rPr>
              <a:t>FEM </a:t>
            </a:r>
            <a:r>
              <a:rPr lang="ko-KR" altLang="en-US" sz="800" dirty="0">
                <a:solidFill>
                  <a:schemeClr val="bg1"/>
                </a:solidFill>
              </a:rPr>
              <a:t>해석 내용</a:t>
            </a:r>
            <a:r>
              <a:rPr lang="en-US" altLang="ko-KR" sz="800" dirty="0">
                <a:solidFill>
                  <a:schemeClr val="bg1"/>
                </a:solidFill>
              </a:rPr>
              <a:t>, </a:t>
            </a:r>
            <a:r>
              <a:rPr lang="ko-KR" altLang="en-US" sz="800" dirty="0">
                <a:solidFill>
                  <a:schemeClr val="bg1"/>
                </a:solidFill>
              </a:rPr>
              <a:t>사진</a:t>
            </a:r>
            <a:r>
              <a:rPr lang="en-US" altLang="ko-KR" sz="800" dirty="0">
                <a:solidFill>
                  <a:schemeClr val="bg1"/>
                </a:solidFill>
              </a:rPr>
              <a:t>, </a:t>
            </a:r>
            <a:r>
              <a:rPr lang="ko-KR" altLang="en-US" sz="800" dirty="0">
                <a:solidFill>
                  <a:schemeClr val="bg1"/>
                </a:solidFill>
              </a:rPr>
              <a:t>데이터 등이 제시 되는 등 과제 수행이 적절히 수행된 것으로 사료됨</a:t>
            </a:r>
          </a:p>
          <a:p>
            <a:pPr fontAlgn="base" latinLnBrk="0"/>
            <a:endParaRPr lang="en-US" altLang="ko-KR" sz="800" b="1" dirty="0">
              <a:solidFill>
                <a:schemeClr val="bg1"/>
              </a:solidFill>
            </a:endParaRPr>
          </a:p>
          <a:p>
            <a:pPr fontAlgn="base" latinLnBrk="0"/>
            <a:r>
              <a:rPr lang="ko-KR" altLang="en-US" sz="800" b="1" dirty="0" err="1">
                <a:solidFill>
                  <a:schemeClr val="bg1"/>
                </a:solidFill>
              </a:rPr>
              <a:t>ㅁ</a:t>
            </a:r>
            <a:r>
              <a:rPr lang="ko-KR" altLang="en-US" sz="800" b="1" dirty="0">
                <a:solidFill>
                  <a:schemeClr val="bg1"/>
                </a:solidFill>
              </a:rPr>
              <a:t> 기술개발 결과물의 성능</a:t>
            </a:r>
            <a:r>
              <a:rPr lang="en-US" altLang="ko-KR" sz="800" b="1" dirty="0">
                <a:solidFill>
                  <a:schemeClr val="bg1"/>
                </a:solidFill>
              </a:rPr>
              <a:t>/</a:t>
            </a:r>
            <a:r>
              <a:rPr lang="ko-KR" altLang="en-US" sz="800" b="1" dirty="0">
                <a:solidFill>
                  <a:schemeClr val="bg1"/>
                </a:solidFill>
              </a:rPr>
              <a:t>시험평가 적정성 및 객관성</a:t>
            </a:r>
          </a:p>
          <a:p>
            <a:pPr fontAlgn="base" latinLnBrk="0"/>
            <a:r>
              <a:rPr lang="en-US" altLang="ko-KR" sz="800" dirty="0">
                <a:solidFill>
                  <a:schemeClr val="bg1"/>
                </a:solidFill>
              </a:rPr>
              <a:t>-</a:t>
            </a:r>
            <a:r>
              <a:rPr lang="ko-KR" altLang="en-US" sz="800" dirty="0" err="1">
                <a:solidFill>
                  <a:schemeClr val="bg1"/>
                </a:solidFill>
              </a:rPr>
              <a:t>리프체인</a:t>
            </a:r>
            <a:r>
              <a:rPr lang="ko-KR" altLang="en-US" sz="800" dirty="0">
                <a:solidFill>
                  <a:schemeClr val="bg1"/>
                </a:solidFill>
              </a:rPr>
              <a:t> 인장하중</a:t>
            </a:r>
            <a:r>
              <a:rPr lang="en-US" altLang="ko-KR" sz="800" dirty="0">
                <a:solidFill>
                  <a:schemeClr val="bg1"/>
                </a:solidFill>
              </a:rPr>
              <a:t>, </a:t>
            </a:r>
            <a:r>
              <a:rPr lang="ko-KR" altLang="en-US" sz="800" dirty="0">
                <a:solidFill>
                  <a:schemeClr val="bg1"/>
                </a:solidFill>
              </a:rPr>
              <a:t>제품의 반복하중 시험</a:t>
            </a:r>
            <a:r>
              <a:rPr lang="en-US" altLang="ko-KR" sz="800" dirty="0">
                <a:solidFill>
                  <a:schemeClr val="bg1"/>
                </a:solidFill>
              </a:rPr>
              <a:t>, </a:t>
            </a:r>
            <a:r>
              <a:rPr lang="ko-KR" altLang="en-US" sz="800" dirty="0">
                <a:solidFill>
                  <a:schemeClr val="bg1"/>
                </a:solidFill>
              </a:rPr>
              <a:t>제품의 인장시험</a:t>
            </a:r>
            <a:r>
              <a:rPr lang="en-US" altLang="ko-KR" sz="800" dirty="0">
                <a:solidFill>
                  <a:schemeClr val="bg1"/>
                </a:solidFill>
              </a:rPr>
              <a:t>, </a:t>
            </a:r>
            <a:r>
              <a:rPr lang="ko-KR" altLang="en-US" sz="800" dirty="0">
                <a:solidFill>
                  <a:schemeClr val="bg1"/>
                </a:solidFill>
              </a:rPr>
              <a:t>소음측정</a:t>
            </a:r>
            <a:r>
              <a:rPr lang="en-US" altLang="ko-KR" sz="800" dirty="0">
                <a:solidFill>
                  <a:schemeClr val="bg1"/>
                </a:solidFill>
              </a:rPr>
              <a:t>, </a:t>
            </a:r>
            <a:r>
              <a:rPr lang="ko-KR" altLang="en-US" sz="800" dirty="0">
                <a:solidFill>
                  <a:schemeClr val="bg1"/>
                </a:solidFill>
              </a:rPr>
              <a:t>진동측정</a:t>
            </a:r>
            <a:r>
              <a:rPr lang="en-US" altLang="ko-KR" sz="800" dirty="0">
                <a:solidFill>
                  <a:schemeClr val="bg1"/>
                </a:solidFill>
              </a:rPr>
              <a:t>, </a:t>
            </a:r>
            <a:r>
              <a:rPr lang="ko-KR" altLang="en-US" sz="800" dirty="0">
                <a:solidFill>
                  <a:schemeClr val="bg1"/>
                </a:solidFill>
              </a:rPr>
              <a:t>로프장력 최대 변동비의 주요성능지표를 </a:t>
            </a:r>
            <a:r>
              <a:rPr lang="en-US" altLang="ko-KR" sz="800" dirty="0">
                <a:solidFill>
                  <a:schemeClr val="bg1"/>
                </a:solidFill>
              </a:rPr>
              <a:t>KTR, KTL, </a:t>
            </a:r>
            <a:r>
              <a:rPr lang="ko-KR" altLang="en-US" sz="800" dirty="0">
                <a:solidFill>
                  <a:schemeClr val="bg1"/>
                </a:solidFill>
              </a:rPr>
              <a:t>중소조선연구원의 공인시험성적서 제출로 객관적으로 입증함</a:t>
            </a:r>
          </a:p>
          <a:p>
            <a:pPr fontAlgn="base" latinLnBrk="0"/>
            <a:endParaRPr lang="en-US" altLang="ko-KR" sz="800" b="1" dirty="0">
              <a:solidFill>
                <a:schemeClr val="bg1"/>
              </a:solidFill>
            </a:endParaRPr>
          </a:p>
          <a:p>
            <a:pPr fontAlgn="base" latinLnBrk="0"/>
            <a:r>
              <a:rPr lang="ko-KR" altLang="en-US" sz="800" b="1" dirty="0" err="1">
                <a:solidFill>
                  <a:schemeClr val="bg1"/>
                </a:solidFill>
              </a:rPr>
              <a:t>ㅁ</a:t>
            </a:r>
            <a:r>
              <a:rPr lang="ko-KR" altLang="en-US" sz="800" b="1" dirty="0">
                <a:solidFill>
                  <a:schemeClr val="bg1"/>
                </a:solidFill>
              </a:rPr>
              <a:t> 기술개발 결과물의 최종목표 달성도</a:t>
            </a:r>
          </a:p>
          <a:p>
            <a:pPr fontAlgn="base" latinLnBrk="0"/>
            <a:r>
              <a:rPr lang="en-US" altLang="ko-KR" sz="800" dirty="0">
                <a:solidFill>
                  <a:schemeClr val="bg1"/>
                </a:solidFill>
              </a:rPr>
              <a:t>-</a:t>
            </a:r>
            <a:r>
              <a:rPr lang="ko-KR" altLang="en-US" sz="800" dirty="0">
                <a:solidFill>
                  <a:schemeClr val="bg1"/>
                </a:solidFill>
              </a:rPr>
              <a:t>사업계획에 따라 최종목표를 달성하기 위한 개발방법을 적절히 수행하여 주요성능지표를 공인시험성적서 제출로 객관적으로 달성함</a:t>
            </a:r>
            <a:r>
              <a:rPr lang="en-US" altLang="ko-KR" sz="800" dirty="0">
                <a:solidFill>
                  <a:schemeClr val="bg1"/>
                </a:solidFill>
              </a:rPr>
              <a:t>.</a:t>
            </a:r>
            <a:endParaRPr lang="ko-KR" altLang="en-US" sz="800" dirty="0">
              <a:solidFill>
                <a:schemeClr val="bg1"/>
              </a:solidFill>
            </a:endParaRPr>
          </a:p>
          <a:p>
            <a:pPr fontAlgn="base" latinLnBrk="0"/>
            <a:endParaRPr lang="en-US" altLang="ko-KR" sz="800" dirty="0">
              <a:solidFill>
                <a:schemeClr val="bg1"/>
              </a:solidFill>
            </a:endParaRPr>
          </a:p>
          <a:p>
            <a:pPr fontAlgn="base" latinLnBrk="0"/>
            <a:r>
              <a:rPr lang="ko-KR" altLang="en-US" sz="800" b="1" dirty="0" err="1">
                <a:solidFill>
                  <a:schemeClr val="bg1"/>
                </a:solidFill>
              </a:rPr>
              <a:t>ㅁ기술개발</a:t>
            </a:r>
            <a:r>
              <a:rPr lang="ko-KR" altLang="en-US" sz="800" b="1" dirty="0">
                <a:solidFill>
                  <a:schemeClr val="bg1"/>
                </a:solidFill>
              </a:rPr>
              <a:t> 결과물의 사업화 가능성</a:t>
            </a:r>
          </a:p>
          <a:p>
            <a:pPr fontAlgn="base" latinLnBrk="0"/>
            <a:r>
              <a:rPr lang="en-US" altLang="ko-KR" sz="800" dirty="0">
                <a:solidFill>
                  <a:schemeClr val="bg1"/>
                </a:solidFill>
              </a:rPr>
              <a:t>-</a:t>
            </a:r>
            <a:r>
              <a:rPr lang="ko-KR" altLang="en-US" sz="800" dirty="0">
                <a:solidFill>
                  <a:schemeClr val="bg1"/>
                </a:solidFill>
              </a:rPr>
              <a:t>㈜신세계엘리베이터</a:t>
            </a:r>
            <a:r>
              <a:rPr lang="en-US" altLang="ko-KR" sz="800" dirty="0">
                <a:solidFill>
                  <a:schemeClr val="bg1"/>
                </a:solidFill>
              </a:rPr>
              <a:t>, </a:t>
            </a:r>
            <a:r>
              <a:rPr lang="ko-KR" altLang="en-US" sz="800" dirty="0">
                <a:solidFill>
                  <a:schemeClr val="bg1"/>
                </a:solidFill>
              </a:rPr>
              <a:t>㈜</a:t>
            </a:r>
            <a:r>
              <a:rPr lang="ko-KR" altLang="en-US" sz="800" dirty="0" err="1">
                <a:solidFill>
                  <a:schemeClr val="bg1"/>
                </a:solidFill>
              </a:rPr>
              <a:t>대명엘리베이터등</a:t>
            </a:r>
            <a:r>
              <a:rPr lang="ko-KR" altLang="en-US" sz="800" dirty="0">
                <a:solidFill>
                  <a:schemeClr val="bg1"/>
                </a:solidFill>
              </a:rPr>
              <a:t> 구매 </a:t>
            </a:r>
            <a:r>
              <a:rPr lang="ko-KR" altLang="en-US" sz="800" dirty="0" err="1">
                <a:solidFill>
                  <a:schemeClr val="bg1"/>
                </a:solidFill>
              </a:rPr>
              <a:t>의향서를</a:t>
            </a:r>
            <a:r>
              <a:rPr lang="ko-KR" altLang="en-US" sz="800" dirty="0">
                <a:solidFill>
                  <a:schemeClr val="bg1"/>
                </a:solidFill>
              </a:rPr>
              <a:t> 받은 상태로 결과물에 대하여 사업화 가능성이 높은 것으로 판단됨</a:t>
            </a:r>
            <a:r>
              <a:rPr lang="en-US" altLang="ko-KR" sz="800" dirty="0">
                <a:solidFill>
                  <a:schemeClr val="bg1"/>
                </a:solidFill>
              </a:rPr>
              <a:t>.</a:t>
            </a:r>
            <a:endParaRPr lang="ko-KR" altLang="en-US" sz="800" dirty="0">
              <a:solidFill>
                <a:schemeClr val="bg1"/>
              </a:solidFill>
            </a:endParaRPr>
          </a:p>
          <a:p>
            <a:endParaRPr lang="ko-KR" altLang="en-US" sz="800" dirty="0">
              <a:solidFill>
                <a:schemeClr val="bg1"/>
              </a:solidFill>
            </a:endParaRPr>
          </a:p>
        </p:txBody>
      </p:sp>
      <p:sp>
        <p:nvSpPr>
          <p:cNvPr id="47" name="TextBox 46"/>
          <p:cNvSpPr txBox="1"/>
          <p:nvPr/>
        </p:nvSpPr>
        <p:spPr>
          <a:xfrm>
            <a:off x="3707904" y="548680"/>
            <a:ext cx="4320480" cy="338554"/>
          </a:xfrm>
          <a:prstGeom prst="rect">
            <a:avLst/>
          </a:prstGeom>
          <a:noFill/>
        </p:spPr>
        <p:txBody>
          <a:bodyPr wrap="square" rtlCol="0">
            <a:spAutoFit/>
          </a:bodyPr>
          <a:lstStyle/>
          <a:p>
            <a:r>
              <a:rPr lang="ko-KR" altLang="en-US" sz="800" dirty="0"/>
              <a:t>창업성장</a:t>
            </a:r>
            <a:r>
              <a:rPr lang="en-US" altLang="ko-KR" sz="800" dirty="0"/>
              <a:t>-</a:t>
            </a:r>
            <a:r>
              <a:rPr lang="ko-KR" altLang="en-US" sz="800" dirty="0"/>
              <a:t>기술개발사업 최종평가 결과통보 내용입니다</a:t>
            </a:r>
            <a:r>
              <a:rPr lang="en-US" altLang="ko-KR" sz="800" dirty="0"/>
              <a:t>. </a:t>
            </a:r>
          </a:p>
          <a:p>
            <a:r>
              <a:rPr lang="en-US" altLang="ko-KR" sz="800" dirty="0"/>
              <a:t>  </a:t>
            </a:r>
            <a:r>
              <a:rPr lang="ko-KR" altLang="en-US" sz="800" dirty="0"/>
              <a:t>이러한 평가를 통해 기술의 완성도 높은 제품을 개발 할 수 있었습니다</a:t>
            </a:r>
            <a:r>
              <a:rPr lang="en-US" altLang="ko-KR" sz="800" dirty="0"/>
              <a:t>.</a:t>
            </a:r>
            <a:endParaRPr lang="ko-KR" altLang="en-US" sz="800" dirty="0"/>
          </a:p>
        </p:txBody>
      </p:sp>
      <p:sp>
        <p:nvSpPr>
          <p:cNvPr id="13" name="모서리가 둥근 직사각형 12"/>
          <p:cNvSpPr/>
          <p:nvPr/>
        </p:nvSpPr>
        <p:spPr>
          <a:xfrm>
            <a:off x="4590057" y="1203422"/>
            <a:ext cx="1638568"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14" name="모서리가 둥근 직사각형 13"/>
          <p:cNvSpPr/>
          <p:nvPr/>
        </p:nvSpPr>
        <p:spPr>
          <a:xfrm>
            <a:off x="2015716" y="1208136"/>
            <a:ext cx="226825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16" name="모서리가 둥근 직사각형 15"/>
          <p:cNvSpPr/>
          <p:nvPr/>
        </p:nvSpPr>
        <p:spPr>
          <a:xfrm>
            <a:off x="611560" y="1192840"/>
            <a:ext cx="100811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17" name="모서리가 둥근 직사각형 16"/>
          <p:cNvSpPr/>
          <p:nvPr/>
        </p:nvSpPr>
        <p:spPr>
          <a:xfrm>
            <a:off x="6304092" y="1052736"/>
            <a:ext cx="1436260"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92245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ChangeAspect="1"/>
          </p:cNvPicPr>
          <p:nvPr/>
        </p:nvPicPr>
        <p:blipFill rotWithShape="1">
          <a:blip r:embed="rId2" cstate="print">
            <a:extLst>
              <a:ext uri="{28A0092B-C50C-407E-A947-70E740481C1C}">
                <a14:useLocalDpi xmlns:a14="http://schemas.microsoft.com/office/drawing/2010/main" val="0"/>
              </a:ext>
            </a:extLst>
          </a:blip>
          <a:srcRect b="11355"/>
          <a:stretch/>
        </p:blipFill>
        <p:spPr>
          <a:xfrm>
            <a:off x="559537" y="2042401"/>
            <a:ext cx="1080121" cy="15791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534" y="2042399"/>
            <a:ext cx="1129711" cy="157929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내용 개체 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1670" y="2042399"/>
            <a:ext cx="1120713" cy="15841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내용 개체 틀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001" y="2042397"/>
            <a:ext cx="1120714" cy="15841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내용 개체 틀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028" y="2048898"/>
            <a:ext cx="1079077" cy="15841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내용 개체 틀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128" y="4674662"/>
            <a:ext cx="1177292" cy="15570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내용 개체 틀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047584" y="4674662"/>
            <a:ext cx="1116832" cy="15786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TextBox 9"/>
          <p:cNvSpPr txBox="1"/>
          <p:nvPr/>
        </p:nvSpPr>
        <p:spPr>
          <a:xfrm>
            <a:off x="528552" y="3684338"/>
            <a:ext cx="1133908" cy="584775"/>
          </a:xfrm>
          <a:prstGeom prst="rect">
            <a:avLst/>
          </a:prstGeom>
          <a:noFill/>
          <a:ln>
            <a:solidFill>
              <a:schemeClr val="accent2">
                <a:lumMod val="60000"/>
                <a:lumOff val="40000"/>
              </a:schemeClr>
            </a:solidFill>
          </a:ln>
        </p:spPr>
        <p:txBody>
          <a:bodyPr wrap="square" rtlCol="0">
            <a:spAutoFit/>
          </a:bodyPr>
          <a:lstStyle/>
          <a:p>
            <a:r>
              <a:rPr lang="ko-KR" altLang="en-US" sz="800" dirty="0"/>
              <a:t>한국 등록번호</a:t>
            </a:r>
            <a:endParaRPr lang="en-US" altLang="ko-KR" sz="800" dirty="0"/>
          </a:p>
          <a:p>
            <a:r>
              <a:rPr lang="en-US" altLang="ko-KR" sz="800" dirty="0"/>
              <a:t>10-1023580</a:t>
            </a:r>
          </a:p>
          <a:p>
            <a:r>
              <a:rPr lang="ko-KR" altLang="en-US" sz="800" dirty="0"/>
              <a:t>등록일 </a:t>
            </a:r>
            <a:r>
              <a:rPr lang="en-US" altLang="ko-KR" sz="800" dirty="0"/>
              <a:t>: 2011.03.11</a:t>
            </a:r>
            <a:endParaRPr lang="ko-KR" altLang="en-US" sz="800" dirty="0"/>
          </a:p>
        </p:txBody>
      </p:sp>
      <p:sp>
        <p:nvSpPr>
          <p:cNvPr id="18" name="TextBox 17"/>
          <p:cNvSpPr txBox="1"/>
          <p:nvPr/>
        </p:nvSpPr>
        <p:spPr>
          <a:xfrm>
            <a:off x="1748688" y="3681331"/>
            <a:ext cx="1090035" cy="584775"/>
          </a:xfrm>
          <a:prstGeom prst="rect">
            <a:avLst/>
          </a:prstGeom>
          <a:noFill/>
          <a:ln>
            <a:solidFill>
              <a:schemeClr val="accent2">
                <a:lumMod val="60000"/>
                <a:lumOff val="40000"/>
              </a:schemeClr>
            </a:solidFill>
          </a:ln>
        </p:spPr>
        <p:txBody>
          <a:bodyPr wrap="square" rtlCol="0">
            <a:spAutoFit/>
          </a:bodyPr>
          <a:lstStyle/>
          <a:p>
            <a:r>
              <a:rPr lang="ko-KR" altLang="en-US" sz="800" dirty="0"/>
              <a:t>한국 등록번호</a:t>
            </a:r>
            <a:endParaRPr lang="en-US" altLang="ko-KR" sz="800" dirty="0"/>
          </a:p>
          <a:p>
            <a:r>
              <a:rPr lang="en-US" altLang="ko-KR" sz="800" dirty="0"/>
              <a:t>10-1216217</a:t>
            </a:r>
          </a:p>
          <a:p>
            <a:r>
              <a:rPr lang="ko-KR" altLang="en-US" sz="800" dirty="0"/>
              <a:t>등록일 </a:t>
            </a:r>
            <a:r>
              <a:rPr lang="en-US" altLang="ko-KR" sz="800" dirty="0"/>
              <a:t>: 2012.12.18</a:t>
            </a:r>
            <a:endParaRPr lang="ko-KR" altLang="en-US" sz="800" dirty="0"/>
          </a:p>
        </p:txBody>
      </p:sp>
      <p:sp>
        <p:nvSpPr>
          <p:cNvPr id="19" name="TextBox 18"/>
          <p:cNvSpPr txBox="1"/>
          <p:nvPr/>
        </p:nvSpPr>
        <p:spPr>
          <a:xfrm>
            <a:off x="2987825" y="3694134"/>
            <a:ext cx="1094558" cy="584775"/>
          </a:xfrm>
          <a:prstGeom prst="rect">
            <a:avLst/>
          </a:prstGeom>
          <a:noFill/>
          <a:ln>
            <a:solidFill>
              <a:schemeClr val="accent2">
                <a:lumMod val="60000"/>
                <a:lumOff val="40000"/>
              </a:schemeClr>
            </a:solidFill>
          </a:ln>
        </p:spPr>
        <p:txBody>
          <a:bodyPr wrap="square" rtlCol="0">
            <a:spAutoFit/>
          </a:bodyPr>
          <a:lstStyle/>
          <a:p>
            <a:r>
              <a:rPr lang="ko-KR" altLang="en-US" sz="800" dirty="0"/>
              <a:t>일본 등록번호</a:t>
            </a:r>
            <a:endParaRPr lang="en-US" altLang="ko-KR" sz="800" dirty="0"/>
          </a:p>
          <a:p>
            <a:r>
              <a:rPr lang="en-US" altLang="ko-KR" sz="800" dirty="0"/>
              <a:t>5663809</a:t>
            </a:r>
            <a:r>
              <a:rPr lang="ko-KR" altLang="en-US" sz="800" dirty="0"/>
              <a:t>호</a:t>
            </a:r>
            <a:endParaRPr lang="en-US" altLang="ko-KR" sz="800" dirty="0"/>
          </a:p>
          <a:p>
            <a:r>
              <a:rPr lang="ko-KR" altLang="en-US" sz="800" dirty="0"/>
              <a:t>등록일</a:t>
            </a:r>
            <a:r>
              <a:rPr lang="en-US" altLang="ko-KR" sz="800" dirty="0"/>
              <a:t>:</a:t>
            </a:r>
          </a:p>
          <a:p>
            <a:r>
              <a:rPr lang="en-US" altLang="ko-KR" sz="800" dirty="0"/>
              <a:t>2014.12.19</a:t>
            </a:r>
            <a:endParaRPr lang="ko-KR" altLang="en-US" sz="800" dirty="0"/>
          </a:p>
        </p:txBody>
      </p:sp>
      <p:sp>
        <p:nvSpPr>
          <p:cNvPr id="20" name="TextBox 19"/>
          <p:cNvSpPr txBox="1"/>
          <p:nvPr/>
        </p:nvSpPr>
        <p:spPr>
          <a:xfrm>
            <a:off x="6608121" y="3700717"/>
            <a:ext cx="1037726" cy="584775"/>
          </a:xfrm>
          <a:prstGeom prst="rect">
            <a:avLst/>
          </a:prstGeom>
          <a:noFill/>
          <a:ln>
            <a:solidFill>
              <a:schemeClr val="accent2">
                <a:lumMod val="60000"/>
                <a:lumOff val="40000"/>
              </a:schemeClr>
            </a:solidFill>
          </a:ln>
        </p:spPr>
        <p:txBody>
          <a:bodyPr wrap="square" rtlCol="0">
            <a:spAutoFit/>
          </a:bodyPr>
          <a:lstStyle/>
          <a:p>
            <a:r>
              <a:rPr lang="ko-KR" altLang="en-US" sz="800" dirty="0"/>
              <a:t>미국 등록번호</a:t>
            </a:r>
            <a:endParaRPr lang="en-US" altLang="ko-KR" sz="800" dirty="0"/>
          </a:p>
          <a:p>
            <a:r>
              <a:rPr lang="en-US" altLang="ko-KR" sz="800" dirty="0"/>
              <a:t>US 9,194,460</a:t>
            </a:r>
          </a:p>
          <a:p>
            <a:r>
              <a:rPr lang="ko-KR" altLang="en-US" sz="800" dirty="0"/>
              <a:t>등록일 </a:t>
            </a:r>
            <a:r>
              <a:rPr lang="en-US" altLang="ko-KR" sz="800" dirty="0"/>
              <a:t>2015.11.24</a:t>
            </a:r>
            <a:endParaRPr lang="ko-KR" altLang="en-US" sz="800" dirty="0"/>
          </a:p>
        </p:txBody>
      </p:sp>
      <p:sp>
        <p:nvSpPr>
          <p:cNvPr id="21" name="TextBox 20"/>
          <p:cNvSpPr txBox="1"/>
          <p:nvPr/>
        </p:nvSpPr>
        <p:spPr>
          <a:xfrm>
            <a:off x="5407037" y="3699809"/>
            <a:ext cx="1016907" cy="584775"/>
          </a:xfrm>
          <a:prstGeom prst="rect">
            <a:avLst/>
          </a:prstGeom>
          <a:noFill/>
          <a:ln>
            <a:solidFill>
              <a:schemeClr val="accent2">
                <a:lumMod val="60000"/>
                <a:lumOff val="40000"/>
              </a:schemeClr>
            </a:solidFill>
          </a:ln>
        </p:spPr>
        <p:txBody>
          <a:bodyPr wrap="square" rtlCol="0">
            <a:spAutoFit/>
          </a:bodyPr>
          <a:lstStyle/>
          <a:p>
            <a:r>
              <a:rPr lang="ko-KR" altLang="en-US" sz="800" dirty="0"/>
              <a:t>미국 등록번호</a:t>
            </a:r>
            <a:endParaRPr lang="en-US" altLang="ko-KR" sz="800" dirty="0"/>
          </a:p>
          <a:p>
            <a:r>
              <a:rPr lang="en-US" altLang="ko-KR" sz="800" dirty="0"/>
              <a:t>US 8,932,171</a:t>
            </a:r>
          </a:p>
          <a:p>
            <a:r>
              <a:rPr lang="ko-KR" altLang="en-US" sz="800" dirty="0"/>
              <a:t>등록일</a:t>
            </a:r>
            <a:r>
              <a:rPr lang="en-US" altLang="ko-KR" sz="800" dirty="0"/>
              <a:t>:2015.01.13</a:t>
            </a:r>
            <a:endParaRPr lang="ko-KR" altLang="en-US" sz="800" dirty="0"/>
          </a:p>
        </p:txBody>
      </p:sp>
      <p:sp>
        <p:nvSpPr>
          <p:cNvPr id="22" name="TextBox 21"/>
          <p:cNvSpPr txBox="1"/>
          <p:nvPr/>
        </p:nvSpPr>
        <p:spPr>
          <a:xfrm>
            <a:off x="509816" y="6294532"/>
            <a:ext cx="1296144" cy="584775"/>
          </a:xfrm>
          <a:prstGeom prst="rect">
            <a:avLst/>
          </a:prstGeom>
          <a:noFill/>
          <a:ln>
            <a:solidFill>
              <a:schemeClr val="accent2">
                <a:lumMod val="60000"/>
                <a:lumOff val="40000"/>
              </a:schemeClr>
            </a:solidFill>
          </a:ln>
        </p:spPr>
        <p:txBody>
          <a:bodyPr wrap="square" rtlCol="0">
            <a:spAutoFit/>
          </a:bodyPr>
          <a:lstStyle/>
          <a:p>
            <a:r>
              <a:rPr lang="ko-KR" altLang="en-US" sz="800" dirty="0"/>
              <a:t>중국 등록번호</a:t>
            </a:r>
            <a:endParaRPr lang="en-US" altLang="ko-KR" sz="800" dirty="0"/>
          </a:p>
          <a:p>
            <a:r>
              <a:rPr lang="en-US" altLang="ko-KR" sz="800" dirty="0"/>
              <a:t>ZL 2010 8 0021337.0</a:t>
            </a:r>
          </a:p>
          <a:p>
            <a:r>
              <a:rPr lang="ko-KR" altLang="en-US" sz="800" dirty="0"/>
              <a:t>등록일</a:t>
            </a:r>
            <a:r>
              <a:rPr lang="en-US" altLang="ko-KR" sz="800" dirty="0"/>
              <a:t>:</a:t>
            </a:r>
          </a:p>
          <a:p>
            <a:r>
              <a:rPr lang="en-US" altLang="ko-KR" sz="800" dirty="0"/>
              <a:t>2014.04.02</a:t>
            </a:r>
            <a:endParaRPr lang="ko-KR" altLang="en-US" sz="800" dirty="0"/>
          </a:p>
        </p:txBody>
      </p:sp>
      <p:sp>
        <p:nvSpPr>
          <p:cNvPr id="23" name="TextBox 22"/>
          <p:cNvSpPr txBox="1"/>
          <p:nvPr/>
        </p:nvSpPr>
        <p:spPr>
          <a:xfrm>
            <a:off x="1956660" y="6294532"/>
            <a:ext cx="1296144" cy="584775"/>
          </a:xfrm>
          <a:prstGeom prst="rect">
            <a:avLst/>
          </a:prstGeom>
          <a:noFill/>
          <a:ln>
            <a:solidFill>
              <a:schemeClr val="accent2">
                <a:lumMod val="60000"/>
                <a:lumOff val="40000"/>
              </a:schemeClr>
            </a:solidFill>
          </a:ln>
        </p:spPr>
        <p:txBody>
          <a:bodyPr wrap="square" rtlCol="0">
            <a:spAutoFit/>
          </a:bodyPr>
          <a:lstStyle/>
          <a:p>
            <a:r>
              <a:rPr lang="ko-KR" altLang="en-US" sz="800" dirty="0"/>
              <a:t>중국 등록번호</a:t>
            </a:r>
            <a:endParaRPr lang="en-US" altLang="ko-KR" sz="800" dirty="0"/>
          </a:p>
          <a:p>
            <a:r>
              <a:rPr lang="en-US" altLang="ko-KR" sz="800" dirty="0"/>
              <a:t>ZL 2011 80035023.0</a:t>
            </a:r>
          </a:p>
          <a:p>
            <a:r>
              <a:rPr lang="ko-KR" altLang="en-US" sz="800" dirty="0"/>
              <a:t>등록일</a:t>
            </a:r>
            <a:r>
              <a:rPr lang="en-US" altLang="ko-KR" sz="800" dirty="0"/>
              <a:t>:</a:t>
            </a:r>
          </a:p>
          <a:p>
            <a:r>
              <a:rPr lang="en-US" altLang="ko-KR" sz="800" dirty="0"/>
              <a:t>2015.06.24</a:t>
            </a:r>
            <a:endParaRPr lang="ko-KR" altLang="en-US" sz="800" dirty="0"/>
          </a:p>
        </p:txBody>
      </p:sp>
      <p:sp>
        <p:nvSpPr>
          <p:cNvPr id="24" name="TextBox 23"/>
          <p:cNvSpPr txBox="1"/>
          <p:nvPr/>
        </p:nvSpPr>
        <p:spPr>
          <a:xfrm>
            <a:off x="3383038" y="6294532"/>
            <a:ext cx="1260970" cy="584775"/>
          </a:xfrm>
          <a:prstGeom prst="rect">
            <a:avLst/>
          </a:prstGeom>
          <a:noFill/>
          <a:ln>
            <a:solidFill>
              <a:schemeClr val="accent2">
                <a:lumMod val="60000"/>
                <a:lumOff val="40000"/>
              </a:schemeClr>
            </a:solidFill>
          </a:ln>
        </p:spPr>
        <p:txBody>
          <a:bodyPr wrap="square" rtlCol="0">
            <a:spAutoFit/>
          </a:bodyPr>
          <a:lstStyle/>
          <a:p>
            <a:r>
              <a:rPr lang="ko-KR" altLang="en-US" sz="800" dirty="0"/>
              <a:t>홍콩 등록번호 </a:t>
            </a:r>
            <a:endParaRPr lang="en-US" altLang="ko-KR" sz="800" dirty="0"/>
          </a:p>
          <a:p>
            <a:r>
              <a:rPr lang="en-US" altLang="ko-KR" sz="800" dirty="0"/>
              <a:t>HK1184425</a:t>
            </a:r>
          </a:p>
          <a:p>
            <a:r>
              <a:rPr lang="ko-KR" altLang="en-US" sz="800" dirty="0"/>
              <a:t>등록일</a:t>
            </a:r>
            <a:r>
              <a:rPr lang="en-US" altLang="ko-KR" sz="800" dirty="0"/>
              <a:t>:</a:t>
            </a:r>
          </a:p>
          <a:p>
            <a:r>
              <a:rPr lang="en-US" altLang="ko-KR" sz="800" dirty="0"/>
              <a:t>2016.06.03</a:t>
            </a:r>
          </a:p>
        </p:txBody>
      </p:sp>
      <p:pic>
        <p:nvPicPr>
          <p:cNvPr id="25" name="내용 개체 틀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3808" y="2048898"/>
            <a:ext cx="1079077" cy="15841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TextBox 25"/>
          <p:cNvSpPr txBox="1"/>
          <p:nvPr/>
        </p:nvSpPr>
        <p:spPr>
          <a:xfrm>
            <a:off x="7823462" y="3708321"/>
            <a:ext cx="1016907" cy="584775"/>
          </a:xfrm>
          <a:prstGeom prst="rect">
            <a:avLst/>
          </a:prstGeom>
          <a:noFill/>
          <a:ln>
            <a:solidFill>
              <a:schemeClr val="accent2">
                <a:lumMod val="60000"/>
                <a:lumOff val="40000"/>
              </a:schemeClr>
            </a:solidFill>
          </a:ln>
        </p:spPr>
        <p:txBody>
          <a:bodyPr wrap="square" rtlCol="0">
            <a:spAutoFit/>
          </a:bodyPr>
          <a:lstStyle/>
          <a:p>
            <a:r>
              <a:rPr lang="ko-KR" altLang="en-US" sz="800" dirty="0"/>
              <a:t>미국 등록번호</a:t>
            </a:r>
            <a:endParaRPr lang="en-US" altLang="ko-KR" sz="800" dirty="0"/>
          </a:p>
          <a:p>
            <a:r>
              <a:rPr lang="en-US" altLang="ko-KR" sz="800" dirty="0"/>
              <a:t>US 9,702,436</a:t>
            </a:r>
          </a:p>
          <a:p>
            <a:r>
              <a:rPr lang="ko-KR" altLang="en-US" sz="800" dirty="0"/>
              <a:t>등록일</a:t>
            </a:r>
            <a:r>
              <a:rPr lang="en-US" altLang="ko-KR" sz="800" dirty="0"/>
              <a:t>:2017.07.11</a:t>
            </a:r>
            <a:endParaRPr lang="ko-KR" altLang="en-US" sz="800" dirty="0"/>
          </a:p>
        </p:txBody>
      </p:sp>
      <p:pic>
        <p:nvPicPr>
          <p:cNvPr id="27" name="내용 개체 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67" y="2042399"/>
            <a:ext cx="1120713" cy="15841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TextBox 27"/>
          <p:cNvSpPr txBox="1"/>
          <p:nvPr/>
        </p:nvSpPr>
        <p:spPr>
          <a:xfrm>
            <a:off x="4187606" y="3701818"/>
            <a:ext cx="1037725" cy="584775"/>
          </a:xfrm>
          <a:prstGeom prst="rect">
            <a:avLst/>
          </a:prstGeom>
          <a:noFill/>
          <a:ln>
            <a:solidFill>
              <a:schemeClr val="accent2">
                <a:lumMod val="60000"/>
                <a:lumOff val="40000"/>
              </a:schemeClr>
            </a:solidFill>
          </a:ln>
        </p:spPr>
        <p:txBody>
          <a:bodyPr wrap="square" rtlCol="0">
            <a:spAutoFit/>
          </a:bodyPr>
          <a:lstStyle/>
          <a:p>
            <a:r>
              <a:rPr lang="ko-KR" altLang="en-US" sz="800" dirty="0"/>
              <a:t>일본 등록번호</a:t>
            </a:r>
            <a:endParaRPr lang="en-US" altLang="ko-KR" sz="800" dirty="0"/>
          </a:p>
          <a:p>
            <a:r>
              <a:rPr lang="en-US" altLang="ko-KR" sz="800" dirty="0"/>
              <a:t>5903741</a:t>
            </a:r>
            <a:r>
              <a:rPr lang="ko-KR" altLang="en-US" sz="800" dirty="0"/>
              <a:t>호</a:t>
            </a:r>
            <a:endParaRPr lang="en-US" altLang="ko-KR" sz="800" dirty="0"/>
          </a:p>
          <a:p>
            <a:r>
              <a:rPr lang="ko-KR" altLang="en-US" sz="800" dirty="0"/>
              <a:t>등록일</a:t>
            </a:r>
            <a:r>
              <a:rPr lang="en-US" altLang="ko-KR" sz="800" dirty="0"/>
              <a:t>:</a:t>
            </a:r>
          </a:p>
          <a:p>
            <a:r>
              <a:rPr lang="en-US" altLang="ko-KR" sz="800" dirty="0"/>
              <a:t>2016.03.25</a:t>
            </a:r>
            <a:endParaRPr lang="ko-KR" altLang="en-US" sz="800" dirty="0"/>
          </a:p>
        </p:txBody>
      </p:sp>
      <p:pic>
        <p:nvPicPr>
          <p:cNvPr id="1029" name="Picture 5" descr="D:\0.1 작업목록\0.01작업\0.1 승강기\특허\특허-10-전체 사정서\유럽특허\유럽특허4개국(독일영국프랑스네덜란드)등록완료 보고의 건-특허법인웰공문.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4674662"/>
            <a:ext cx="1079041" cy="158955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30" name="Picture 6" descr="D:\0.1 작업목록\0.01작업\0.1 승강기\특허\특허-10-전체 사정서\유럽특허\4개국 등록보고의 현지 대리인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2730" y="4674663"/>
            <a:ext cx="1043635" cy="15917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31" name="Picture 7" descr="D:\0.1 작업목록\0.01작업\0.1 승강기\특허\특허-10-전체 사정서\유럽특허\4개국 등록보고의 현지 대리인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6455" y="4674663"/>
            <a:ext cx="1050516" cy="15917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838049" y="6300609"/>
            <a:ext cx="1151726" cy="584775"/>
          </a:xfrm>
          <a:prstGeom prst="rect">
            <a:avLst/>
          </a:prstGeom>
          <a:noFill/>
          <a:ln>
            <a:solidFill>
              <a:schemeClr val="accent2">
                <a:lumMod val="60000"/>
                <a:lumOff val="40000"/>
              </a:schemeClr>
            </a:solidFill>
          </a:ln>
        </p:spPr>
        <p:txBody>
          <a:bodyPr wrap="square" rtlCol="0">
            <a:spAutoFit/>
          </a:bodyPr>
          <a:lstStyle/>
          <a:p>
            <a:r>
              <a:rPr lang="ko-KR" altLang="en-US" sz="800" dirty="0"/>
              <a:t>유럽</a:t>
            </a:r>
            <a:r>
              <a:rPr lang="en-US" altLang="ko-KR" sz="800" dirty="0"/>
              <a:t>4</a:t>
            </a:r>
            <a:r>
              <a:rPr lang="ko-KR" altLang="en-US" sz="800" dirty="0"/>
              <a:t>개국등록 한국대리인 보고의 건</a:t>
            </a:r>
            <a:endParaRPr lang="en-US" altLang="ko-KR" sz="800" dirty="0"/>
          </a:p>
          <a:p>
            <a:r>
              <a:rPr lang="ko-KR" altLang="en-US" sz="800" dirty="0"/>
              <a:t>등록번호 </a:t>
            </a:r>
            <a:r>
              <a:rPr lang="en-US" altLang="ko-KR" sz="800" dirty="0"/>
              <a:t>2 594 520</a:t>
            </a:r>
          </a:p>
          <a:p>
            <a:r>
              <a:rPr lang="ko-KR" altLang="en-US" sz="800" dirty="0"/>
              <a:t>등록일</a:t>
            </a:r>
            <a:r>
              <a:rPr lang="en-US" altLang="ko-KR" sz="800" dirty="0"/>
              <a:t>:2018.03.28</a:t>
            </a:r>
          </a:p>
        </p:txBody>
      </p:sp>
      <p:pic>
        <p:nvPicPr>
          <p:cNvPr id="1032" name="Picture 8" descr="D:\0.1 작업목록\0.01작업\0.1 승강기\특허\홍콩특허\1. 홍콩특허 표지.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4982" y="4674661"/>
            <a:ext cx="1117018" cy="15786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023286" y="6300609"/>
            <a:ext cx="1151726" cy="584775"/>
          </a:xfrm>
          <a:prstGeom prst="rect">
            <a:avLst/>
          </a:prstGeom>
          <a:noFill/>
          <a:ln>
            <a:solidFill>
              <a:schemeClr val="accent2">
                <a:lumMod val="60000"/>
                <a:lumOff val="40000"/>
              </a:schemeClr>
            </a:solidFill>
          </a:ln>
        </p:spPr>
        <p:txBody>
          <a:bodyPr wrap="square" rtlCol="0">
            <a:spAutoFit/>
          </a:bodyPr>
          <a:lstStyle/>
          <a:p>
            <a:r>
              <a:rPr lang="ko-KR" altLang="en-US" sz="800" dirty="0"/>
              <a:t>유럽</a:t>
            </a:r>
            <a:r>
              <a:rPr lang="en-US" altLang="ko-KR" sz="800" dirty="0"/>
              <a:t>4</a:t>
            </a:r>
            <a:r>
              <a:rPr lang="ko-KR" altLang="en-US" sz="800" dirty="0"/>
              <a:t>개국등록 현지대리인 보고의 건</a:t>
            </a:r>
            <a:endParaRPr lang="en-US" altLang="ko-KR" sz="800" dirty="0"/>
          </a:p>
          <a:p>
            <a:r>
              <a:rPr lang="ko-KR" altLang="en-US" sz="800" dirty="0"/>
              <a:t>등록번호 </a:t>
            </a:r>
            <a:r>
              <a:rPr lang="en-US" altLang="ko-KR" sz="800" dirty="0"/>
              <a:t>2 594 520</a:t>
            </a:r>
          </a:p>
          <a:p>
            <a:r>
              <a:rPr lang="ko-KR" altLang="en-US" sz="800" dirty="0"/>
              <a:t>등록일</a:t>
            </a:r>
            <a:r>
              <a:rPr lang="en-US" altLang="ko-KR" sz="800" dirty="0"/>
              <a:t>: 2018.03.28</a:t>
            </a:r>
          </a:p>
        </p:txBody>
      </p:sp>
      <p:sp>
        <p:nvSpPr>
          <p:cNvPr id="31" name="TextBox 30"/>
          <p:cNvSpPr txBox="1"/>
          <p:nvPr/>
        </p:nvSpPr>
        <p:spPr>
          <a:xfrm>
            <a:off x="7210418" y="6309286"/>
            <a:ext cx="864096" cy="461665"/>
          </a:xfrm>
          <a:prstGeom prst="rect">
            <a:avLst/>
          </a:prstGeom>
          <a:noFill/>
          <a:ln>
            <a:solidFill>
              <a:schemeClr val="accent2">
                <a:lumMod val="60000"/>
                <a:lumOff val="40000"/>
              </a:schemeClr>
            </a:solidFill>
          </a:ln>
        </p:spPr>
        <p:txBody>
          <a:bodyPr wrap="square" rtlCol="0">
            <a:spAutoFit/>
          </a:bodyPr>
          <a:lstStyle/>
          <a:p>
            <a:r>
              <a:rPr lang="ko-KR" altLang="en-US" sz="800" dirty="0" err="1"/>
              <a:t>등록국</a:t>
            </a:r>
            <a:r>
              <a:rPr lang="ko-KR" altLang="en-US" sz="800" dirty="0"/>
              <a:t> </a:t>
            </a:r>
            <a:r>
              <a:rPr lang="en-US" altLang="ko-KR" sz="800" dirty="0"/>
              <a:t>: </a:t>
            </a:r>
          </a:p>
          <a:p>
            <a:r>
              <a:rPr lang="ko-KR" altLang="en-US" sz="800" dirty="0"/>
              <a:t>영국</a:t>
            </a:r>
            <a:r>
              <a:rPr lang="en-US" altLang="ko-KR" sz="800" dirty="0"/>
              <a:t>, </a:t>
            </a:r>
            <a:r>
              <a:rPr lang="ko-KR" altLang="en-US" sz="800" dirty="0"/>
              <a:t>독일 프랑스</a:t>
            </a:r>
            <a:r>
              <a:rPr lang="en-US" altLang="ko-KR" sz="800" dirty="0"/>
              <a:t>, </a:t>
            </a:r>
            <a:r>
              <a:rPr lang="ko-KR" altLang="en-US" sz="800" dirty="0" err="1"/>
              <a:t>네들란드</a:t>
            </a:r>
            <a:endParaRPr lang="en-US" altLang="ko-KR" sz="800" dirty="0"/>
          </a:p>
        </p:txBody>
      </p:sp>
      <p:sp>
        <p:nvSpPr>
          <p:cNvPr id="32" name="TextBox 31"/>
          <p:cNvSpPr txBox="1"/>
          <p:nvPr/>
        </p:nvSpPr>
        <p:spPr>
          <a:xfrm>
            <a:off x="783496" y="173050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한국</a:t>
            </a:r>
          </a:p>
        </p:txBody>
      </p:sp>
      <p:sp>
        <p:nvSpPr>
          <p:cNvPr id="33" name="TextBox 32"/>
          <p:cNvSpPr txBox="1"/>
          <p:nvPr/>
        </p:nvSpPr>
        <p:spPr>
          <a:xfrm>
            <a:off x="1907704" y="1730500"/>
            <a:ext cx="720080" cy="276999"/>
          </a:xfrm>
          <a:prstGeom prst="rect">
            <a:avLst/>
          </a:prstGeom>
          <a:solidFill>
            <a:schemeClr val="bg1">
              <a:lumMod val="50000"/>
              <a:lumOff val="50000"/>
            </a:schemeClr>
          </a:solidFill>
        </p:spPr>
        <p:txBody>
          <a:bodyPr wrap="square" rtlCol="0">
            <a:spAutoFit/>
          </a:bodyPr>
          <a:lstStyle/>
          <a:p>
            <a:pPr algn="ctr"/>
            <a:r>
              <a:rPr lang="ko-KR" altLang="en-US" sz="1200">
                <a:latin typeface="MD아트체" pitchFamily="18" charset="-127"/>
                <a:ea typeface="MD아트체" pitchFamily="18" charset="-127"/>
              </a:rPr>
              <a:t>한국</a:t>
            </a:r>
          </a:p>
        </p:txBody>
      </p:sp>
      <p:sp>
        <p:nvSpPr>
          <p:cNvPr id="34" name="TextBox 33"/>
          <p:cNvSpPr txBox="1"/>
          <p:nvPr/>
        </p:nvSpPr>
        <p:spPr>
          <a:xfrm>
            <a:off x="3203848" y="173050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일본</a:t>
            </a:r>
          </a:p>
        </p:txBody>
      </p:sp>
      <p:sp>
        <p:nvSpPr>
          <p:cNvPr id="35" name="TextBox 34"/>
          <p:cNvSpPr txBox="1"/>
          <p:nvPr/>
        </p:nvSpPr>
        <p:spPr>
          <a:xfrm>
            <a:off x="4355976" y="173050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일본</a:t>
            </a:r>
          </a:p>
        </p:txBody>
      </p:sp>
      <p:sp>
        <p:nvSpPr>
          <p:cNvPr id="36" name="TextBox 35"/>
          <p:cNvSpPr txBox="1"/>
          <p:nvPr/>
        </p:nvSpPr>
        <p:spPr>
          <a:xfrm>
            <a:off x="5562901" y="173748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미국</a:t>
            </a:r>
          </a:p>
        </p:txBody>
      </p:sp>
      <p:sp>
        <p:nvSpPr>
          <p:cNvPr id="37" name="TextBox 36"/>
          <p:cNvSpPr txBox="1"/>
          <p:nvPr/>
        </p:nvSpPr>
        <p:spPr>
          <a:xfrm>
            <a:off x="6787037" y="173050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미국</a:t>
            </a:r>
          </a:p>
        </p:txBody>
      </p:sp>
      <p:sp>
        <p:nvSpPr>
          <p:cNvPr id="38" name="TextBox 37"/>
          <p:cNvSpPr txBox="1"/>
          <p:nvPr/>
        </p:nvSpPr>
        <p:spPr>
          <a:xfrm>
            <a:off x="7939165" y="1737480"/>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미국</a:t>
            </a:r>
          </a:p>
        </p:txBody>
      </p:sp>
      <p:sp>
        <p:nvSpPr>
          <p:cNvPr id="39" name="TextBox 38"/>
          <p:cNvSpPr txBox="1"/>
          <p:nvPr/>
        </p:nvSpPr>
        <p:spPr>
          <a:xfrm>
            <a:off x="755576" y="4350316"/>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중국</a:t>
            </a:r>
          </a:p>
        </p:txBody>
      </p:sp>
      <p:sp>
        <p:nvSpPr>
          <p:cNvPr id="40" name="TextBox 39"/>
          <p:cNvSpPr txBox="1"/>
          <p:nvPr/>
        </p:nvSpPr>
        <p:spPr>
          <a:xfrm>
            <a:off x="2267744" y="4350316"/>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중국</a:t>
            </a:r>
          </a:p>
        </p:txBody>
      </p:sp>
      <p:sp>
        <p:nvSpPr>
          <p:cNvPr id="41" name="TextBox 40"/>
          <p:cNvSpPr txBox="1"/>
          <p:nvPr/>
        </p:nvSpPr>
        <p:spPr>
          <a:xfrm>
            <a:off x="3635896" y="4350316"/>
            <a:ext cx="720080"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홍콩</a:t>
            </a:r>
          </a:p>
        </p:txBody>
      </p:sp>
      <p:sp>
        <p:nvSpPr>
          <p:cNvPr id="43" name="TextBox 42"/>
          <p:cNvSpPr txBox="1"/>
          <p:nvPr/>
        </p:nvSpPr>
        <p:spPr>
          <a:xfrm>
            <a:off x="4932040" y="4350316"/>
            <a:ext cx="3024336" cy="276999"/>
          </a:xfrm>
          <a:prstGeom prst="rect">
            <a:avLst/>
          </a:prstGeom>
          <a:solidFill>
            <a:schemeClr val="bg1">
              <a:lumMod val="50000"/>
              <a:lumOff val="50000"/>
            </a:schemeClr>
          </a:solidFill>
        </p:spPr>
        <p:txBody>
          <a:bodyPr wrap="square" rtlCol="0">
            <a:spAutoFit/>
          </a:bodyPr>
          <a:lstStyle/>
          <a:p>
            <a:pPr algn="ctr"/>
            <a:r>
              <a:rPr lang="ko-KR" altLang="en-US" sz="1200" dirty="0">
                <a:latin typeface="MD아트체" pitchFamily="18" charset="-127"/>
                <a:ea typeface="MD아트체" pitchFamily="18" charset="-127"/>
              </a:rPr>
              <a:t>유럽</a:t>
            </a:r>
            <a:r>
              <a:rPr lang="en-US" altLang="ko-KR" sz="1200" dirty="0">
                <a:latin typeface="MD아트체" pitchFamily="18" charset="-127"/>
                <a:ea typeface="MD아트체" pitchFamily="18" charset="-127"/>
              </a:rPr>
              <a:t>(</a:t>
            </a:r>
            <a:r>
              <a:rPr lang="ko-KR" altLang="en-US" sz="1200" dirty="0">
                <a:latin typeface="MD아트체" pitchFamily="18" charset="-127"/>
                <a:ea typeface="MD아트체" pitchFamily="18" charset="-127"/>
              </a:rPr>
              <a:t>영국</a:t>
            </a:r>
            <a:r>
              <a:rPr lang="en-US" altLang="ko-KR" sz="1200" dirty="0">
                <a:latin typeface="MD아트체" pitchFamily="18" charset="-127"/>
                <a:ea typeface="MD아트체" pitchFamily="18" charset="-127"/>
              </a:rPr>
              <a:t>,</a:t>
            </a:r>
            <a:r>
              <a:rPr lang="ko-KR" altLang="en-US" sz="1200" dirty="0">
                <a:latin typeface="MD아트체" pitchFamily="18" charset="-127"/>
                <a:ea typeface="MD아트체" pitchFamily="18" charset="-127"/>
              </a:rPr>
              <a:t>독일</a:t>
            </a:r>
            <a:r>
              <a:rPr lang="en-US" altLang="ko-KR" sz="1200" dirty="0">
                <a:latin typeface="MD아트체" pitchFamily="18" charset="-127"/>
                <a:ea typeface="MD아트체" pitchFamily="18" charset="-127"/>
              </a:rPr>
              <a:t>,</a:t>
            </a:r>
            <a:r>
              <a:rPr lang="ko-KR" altLang="en-US" sz="1200" dirty="0">
                <a:latin typeface="MD아트체" pitchFamily="18" charset="-127"/>
                <a:ea typeface="MD아트체" pitchFamily="18" charset="-127"/>
              </a:rPr>
              <a:t>프랑스</a:t>
            </a:r>
            <a:r>
              <a:rPr lang="en-US" altLang="ko-KR" sz="1200" dirty="0">
                <a:latin typeface="MD아트체" pitchFamily="18" charset="-127"/>
                <a:ea typeface="MD아트체" pitchFamily="18" charset="-127"/>
              </a:rPr>
              <a:t>,</a:t>
            </a:r>
            <a:r>
              <a:rPr lang="ko-KR" altLang="en-US" sz="1200" dirty="0" err="1">
                <a:latin typeface="MD아트체" pitchFamily="18" charset="-127"/>
                <a:ea typeface="MD아트체" pitchFamily="18" charset="-127"/>
              </a:rPr>
              <a:t>네들란드</a:t>
            </a:r>
            <a:r>
              <a:rPr lang="en-US" altLang="ko-KR" sz="1200" dirty="0">
                <a:latin typeface="MD아트체" pitchFamily="18" charset="-127"/>
                <a:ea typeface="MD아트체" pitchFamily="18" charset="-127"/>
              </a:rPr>
              <a:t>)</a:t>
            </a:r>
            <a:endParaRPr lang="ko-KR" altLang="en-US" sz="1200" dirty="0">
              <a:latin typeface="MD아트체" pitchFamily="18" charset="-127"/>
              <a:ea typeface="MD아트체" pitchFamily="18" charset="-127"/>
            </a:endParaRPr>
          </a:p>
        </p:txBody>
      </p:sp>
      <p:sp>
        <p:nvSpPr>
          <p:cNvPr id="45" name="TextBox 44"/>
          <p:cNvSpPr txBox="1"/>
          <p:nvPr/>
        </p:nvSpPr>
        <p:spPr>
          <a:xfrm>
            <a:off x="6300192" y="692696"/>
            <a:ext cx="2843808" cy="307777"/>
          </a:xfrm>
          <a:prstGeom prst="rect">
            <a:avLst/>
          </a:prstGeom>
          <a:solidFill>
            <a:schemeClr val="accent4">
              <a:lumMod val="75000"/>
            </a:schemeClr>
          </a:solidFill>
          <a:effectLst>
            <a:innerShdw blurRad="114300">
              <a:prstClr val="black"/>
            </a:innerShdw>
          </a:effectLst>
        </p:spPr>
        <p:txBody>
          <a:bodyPr wrap="square" rtlCol="0">
            <a:spAutoFit/>
          </a:bodyPr>
          <a:lstStyle/>
          <a:p>
            <a:pPr algn="ctr"/>
            <a:r>
              <a:rPr lang="ko-KR" altLang="en-US" sz="1400" dirty="0"/>
              <a:t>기술의 신뢰성 특허등록 현황</a:t>
            </a:r>
          </a:p>
        </p:txBody>
      </p:sp>
      <p:sp>
        <p:nvSpPr>
          <p:cNvPr id="51" name="TextBox 50"/>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sp>
        <p:nvSpPr>
          <p:cNvPr id="52" name="모서리가 둥근 직사각형 51"/>
          <p:cNvSpPr/>
          <p:nvPr/>
        </p:nvSpPr>
        <p:spPr>
          <a:xfrm>
            <a:off x="4590057" y="1194796"/>
            <a:ext cx="1638568"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53" name="모서리가 둥근 직사각형 52"/>
          <p:cNvSpPr/>
          <p:nvPr/>
        </p:nvSpPr>
        <p:spPr>
          <a:xfrm>
            <a:off x="2015716" y="1190884"/>
            <a:ext cx="226825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err="1">
                <a:latin typeface="굴림" panose="020B0600000101010101" pitchFamily="50" charset="-127"/>
                <a:ea typeface="굴림" panose="020B0600000101010101" pitchFamily="50" charset="-127"/>
              </a:rPr>
              <a:t>기술성</a:t>
            </a:r>
            <a:r>
              <a:rPr lang="ko-KR" altLang="en-US" sz="1200" b="1" dirty="0">
                <a:latin typeface="굴림" panose="020B0600000101010101" pitchFamily="50" charset="-127"/>
                <a:ea typeface="굴림" panose="020B0600000101010101" pitchFamily="50" charset="-127"/>
              </a:rPr>
              <a:t>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54" name="모서리가 둥근 직사각형 53"/>
          <p:cNvSpPr/>
          <p:nvPr/>
        </p:nvSpPr>
        <p:spPr>
          <a:xfrm>
            <a:off x="611560" y="1192840"/>
            <a:ext cx="1008112" cy="21798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개발배경</a:t>
            </a:r>
            <a:endParaRPr lang="ko-KR" altLang="en-US" sz="1200" b="1" dirty="0">
              <a:latin typeface="굴림" panose="020B0600000101010101" pitchFamily="50" charset="-127"/>
              <a:ea typeface="굴림" panose="020B0600000101010101" pitchFamily="50" charset="-127"/>
            </a:endParaRPr>
          </a:p>
        </p:txBody>
      </p:sp>
      <p:sp>
        <p:nvSpPr>
          <p:cNvPr id="55" name="모서리가 둥근 직사각형 54"/>
          <p:cNvSpPr/>
          <p:nvPr/>
        </p:nvSpPr>
        <p:spPr>
          <a:xfrm>
            <a:off x="6304092" y="1052736"/>
            <a:ext cx="1436260"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신뢰성</a:t>
            </a:r>
          </a:p>
        </p:txBody>
      </p:sp>
      <p:cxnSp>
        <p:nvCxnSpPr>
          <p:cNvPr id="46" name="직선 연결선 45"/>
          <p:cNvCxnSpPr/>
          <p:nvPr/>
        </p:nvCxnSpPr>
        <p:spPr>
          <a:xfrm>
            <a:off x="467544" y="142140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296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14" y="1804417"/>
            <a:ext cx="3032551" cy="2200648"/>
          </a:xfrm>
          <a:prstGeom prst="rect">
            <a:avLst/>
          </a:prstGeom>
          <a:ln w="12700">
            <a:solidFill>
              <a:schemeClr val="bg1"/>
            </a:solidFill>
          </a:ln>
        </p:spPr>
      </p:pic>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4509120"/>
            <a:ext cx="1668056" cy="2200648"/>
          </a:xfrm>
          <a:prstGeom prst="rect">
            <a:avLst/>
          </a:prstGeom>
          <a:ln w="12700">
            <a:solidFill>
              <a:schemeClr val="bg1"/>
            </a:solidFill>
          </a:ln>
        </p:spPr>
      </p:pic>
      <p:pic>
        <p:nvPicPr>
          <p:cNvPr id="9" name="그림 8"/>
          <p:cNvPicPr>
            <a:picLocks noChangeAspect="1"/>
          </p:cNvPicPr>
          <p:nvPr/>
        </p:nvPicPr>
        <p:blipFill rotWithShape="1">
          <a:blip r:embed="rId4" cstate="print">
            <a:extLst>
              <a:ext uri="{28A0092B-C50C-407E-A947-70E740481C1C}">
                <a14:useLocalDpi xmlns:a14="http://schemas.microsoft.com/office/drawing/2010/main" val="0"/>
              </a:ext>
            </a:extLst>
          </a:blip>
          <a:srcRect r="33946"/>
          <a:stretch/>
        </p:blipFill>
        <p:spPr>
          <a:xfrm>
            <a:off x="3291905" y="1812456"/>
            <a:ext cx="3251433" cy="2192608"/>
          </a:xfrm>
          <a:prstGeom prst="rect">
            <a:avLst/>
          </a:prstGeom>
          <a:ln>
            <a:noFill/>
          </a:ln>
        </p:spPr>
      </p:pic>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801391"/>
            <a:ext cx="2074053" cy="3684866"/>
          </a:xfrm>
          <a:prstGeom prst="rect">
            <a:avLst/>
          </a:prstGeom>
          <a:ln w="12700">
            <a:solidFill>
              <a:schemeClr val="bg1"/>
            </a:solidFill>
          </a:ln>
        </p:spPr>
      </p:pic>
      <p:sp>
        <p:nvSpPr>
          <p:cNvPr id="11" name="TextBox 10"/>
          <p:cNvSpPr txBox="1"/>
          <p:nvPr/>
        </p:nvSpPr>
        <p:spPr>
          <a:xfrm>
            <a:off x="203788" y="4027102"/>
            <a:ext cx="2880320" cy="246221"/>
          </a:xfrm>
          <a:prstGeom prst="rect">
            <a:avLst/>
          </a:prstGeom>
          <a:solidFill>
            <a:schemeClr val="accent4">
              <a:lumMod val="75000"/>
            </a:schemeClr>
          </a:solidFill>
          <a:ln>
            <a:solidFill>
              <a:schemeClr val="bg1"/>
            </a:solidFill>
          </a:ln>
          <a:effectLst>
            <a:innerShdw blurRad="114300">
              <a:prstClr val="black"/>
            </a:innerShdw>
          </a:effectLst>
        </p:spPr>
        <p:txBody>
          <a:bodyPr wrap="square" rtlCol="0">
            <a:spAutoFit/>
          </a:bodyPr>
          <a:lstStyle/>
          <a:p>
            <a:r>
              <a:rPr lang="ko-KR" altLang="en-US" sz="1000" b="1" dirty="0"/>
              <a:t>지하철 전선의 장력을 조절 하고자 할 때</a:t>
            </a:r>
            <a:r>
              <a:rPr lang="en-US" altLang="ko-KR" sz="1000" b="1" dirty="0"/>
              <a:t>.</a:t>
            </a:r>
            <a:endParaRPr lang="ko-KR" altLang="en-US" sz="1000" b="1" dirty="0"/>
          </a:p>
        </p:txBody>
      </p:sp>
      <p:sp>
        <p:nvSpPr>
          <p:cNvPr id="16" name="TextBox 15"/>
          <p:cNvSpPr txBox="1"/>
          <p:nvPr/>
        </p:nvSpPr>
        <p:spPr>
          <a:xfrm>
            <a:off x="6980632" y="5517232"/>
            <a:ext cx="1997968" cy="400110"/>
          </a:xfrm>
          <a:prstGeom prst="rect">
            <a:avLst/>
          </a:prstGeom>
          <a:solidFill>
            <a:schemeClr val="accent4">
              <a:lumMod val="75000"/>
            </a:schemeClr>
          </a:solidFill>
          <a:ln>
            <a:solidFill>
              <a:schemeClr val="bg1"/>
            </a:solidFill>
          </a:ln>
          <a:effectLst>
            <a:innerShdw blurRad="114300">
              <a:prstClr val="black"/>
            </a:innerShdw>
          </a:effectLst>
        </p:spPr>
        <p:txBody>
          <a:bodyPr wrap="square" rtlCol="0">
            <a:spAutoFit/>
          </a:bodyPr>
          <a:lstStyle/>
          <a:p>
            <a:r>
              <a:rPr lang="ko-KR" altLang="en-US" sz="1000" b="1" dirty="0" err="1"/>
              <a:t>경사형</a:t>
            </a:r>
            <a:r>
              <a:rPr lang="ko-KR" altLang="en-US" sz="1000" b="1" dirty="0"/>
              <a:t> 승강기 </a:t>
            </a:r>
            <a:r>
              <a:rPr lang="ko-KR" altLang="en-US" sz="1000" b="1" dirty="0" err="1"/>
              <a:t>리프터</a:t>
            </a:r>
            <a:r>
              <a:rPr lang="en-US" altLang="ko-KR" sz="1000" b="1" dirty="0"/>
              <a:t>(lifter)</a:t>
            </a:r>
            <a:r>
              <a:rPr lang="ko-KR" altLang="en-US" sz="1000" b="1" dirty="0" err="1"/>
              <a:t>의로프</a:t>
            </a:r>
            <a:r>
              <a:rPr lang="ko-KR" altLang="en-US" sz="1000" b="1" dirty="0"/>
              <a:t> 장력을 조절 </a:t>
            </a:r>
            <a:r>
              <a:rPr lang="ko-KR" altLang="en-US" sz="1000" b="1" dirty="0" err="1"/>
              <a:t>하고잘</a:t>
            </a:r>
            <a:r>
              <a:rPr lang="ko-KR" altLang="en-US" sz="1000" b="1" dirty="0"/>
              <a:t> 할 때</a:t>
            </a:r>
            <a:r>
              <a:rPr lang="en-US" altLang="ko-KR" sz="1000" b="1" dirty="0"/>
              <a:t>.</a:t>
            </a:r>
            <a:endParaRPr lang="ko-KR" altLang="en-US" sz="1000" b="1" dirty="0"/>
          </a:p>
        </p:txBody>
      </p:sp>
      <p:sp>
        <p:nvSpPr>
          <p:cNvPr id="17" name="TextBox 16"/>
          <p:cNvSpPr txBox="1"/>
          <p:nvPr/>
        </p:nvSpPr>
        <p:spPr>
          <a:xfrm>
            <a:off x="899592" y="4725144"/>
            <a:ext cx="3960440" cy="923330"/>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0800000" scaled="1"/>
            <a:tileRect/>
          </a:gradFill>
        </p:spPr>
        <p:txBody>
          <a:bodyPr wrap="square" rtlCol="0">
            <a:spAutoFit/>
          </a:bodyPr>
          <a:lstStyle/>
          <a:p>
            <a:pPr>
              <a:lnSpc>
                <a:spcPct val="150000"/>
              </a:lnSpc>
            </a:pPr>
            <a:r>
              <a:rPr lang="en-US" altLang="ko-KR" sz="1200" dirty="0">
                <a:solidFill>
                  <a:schemeClr val="bg1"/>
                </a:solidFill>
              </a:rPr>
              <a:t>“</a:t>
            </a:r>
            <a:r>
              <a:rPr lang="ko-KR" altLang="en-US" sz="1200" dirty="0" err="1">
                <a:solidFill>
                  <a:schemeClr val="bg1"/>
                </a:solidFill>
              </a:rPr>
              <a:t>승강기와이어로프장력자동균등화장치</a:t>
            </a:r>
            <a:r>
              <a:rPr lang="en-US" altLang="ko-KR" sz="1200" dirty="0">
                <a:solidFill>
                  <a:schemeClr val="bg1"/>
                </a:solidFill>
              </a:rPr>
              <a:t>”</a:t>
            </a:r>
            <a:r>
              <a:rPr lang="ko-KR" altLang="en-US" sz="1200" dirty="0">
                <a:solidFill>
                  <a:schemeClr val="bg1"/>
                </a:solidFill>
              </a:rPr>
              <a:t>는</a:t>
            </a:r>
            <a:endParaRPr lang="en-US" altLang="ko-KR" sz="1200" dirty="0">
              <a:solidFill>
                <a:schemeClr val="bg1"/>
              </a:solidFill>
            </a:endParaRPr>
          </a:p>
          <a:p>
            <a:pPr>
              <a:lnSpc>
                <a:spcPct val="150000"/>
              </a:lnSpc>
            </a:pPr>
            <a:r>
              <a:rPr lang="ko-KR" altLang="en-US" sz="1200" dirty="0">
                <a:solidFill>
                  <a:schemeClr val="bg1"/>
                </a:solidFill>
              </a:rPr>
              <a:t> 승강기 뿐 아니라 </a:t>
            </a:r>
            <a:endParaRPr lang="en-US" altLang="ko-KR" sz="1000" dirty="0">
              <a:solidFill>
                <a:schemeClr val="bg1"/>
              </a:solidFill>
            </a:endParaRPr>
          </a:p>
          <a:p>
            <a:pPr marL="171450" indent="-171450">
              <a:lnSpc>
                <a:spcPct val="150000"/>
              </a:lnSpc>
            </a:pPr>
            <a:r>
              <a:rPr lang="ko-KR" altLang="en-US" sz="1200" dirty="0">
                <a:solidFill>
                  <a:schemeClr val="bg1"/>
                </a:solidFill>
              </a:rPr>
              <a:t> 다양한 산업분야에서 적용 가능한 제품</a:t>
            </a:r>
            <a:r>
              <a:rPr lang="en-US" altLang="ko-KR" sz="1200" dirty="0">
                <a:solidFill>
                  <a:schemeClr val="bg1"/>
                </a:solidFill>
              </a:rPr>
              <a:t>.</a:t>
            </a:r>
            <a:endParaRPr lang="ko-KR" altLang="en-US" sz="1200" dirty="0">
              <a:solidFill>
                <a:schemeClr val="bg1"/>
              </a:solidFill>
            </a:endParaRPr>
          </a:p>
        </p:txBody>
      </p:sp>
      <p:sp>
        <p:nvSpPr>
          <p:cNvPr id="18" name="TextBox 17"/>
          <p:cNvSpPr txBox="1"/>
          <p:nvPr/>
        </p:nvSpPr>
        <p:spPr>
          <a:xfrm>
            <a:off x="3361557" y="4029340"/>
            <a:ext cx="3082652" cy="246221"/>
          </a:xfrm>
          <a:prstGeom prst="rect">
            <a:avLst/>
          </a:prstGeom>
          <a:solidFill>
            <a:schemeClr val="accent4">
              <a:lumMod val="75000"/>
            </a:schemeClr>
          </a:solidFill>
          <a:ln>
            <a:solidFill>
              <a:schemeClr val="bg1"/>
            </a:solidFill>
          </a:ln>
          <a:effectLst>
            <a:innerShdw blurRad="114300">
              <a:prstClr val="black"/>
            </a:innerShdw>
          </a:effectLst>
        </p:spPr>
        <p:txBody>
          <a:bodyPr wrap="square" rtlCol="0">
            <a:spAutoFit/>
          </a:bodyPr>
          <a:lstStyle/>
          <a:p>
            <a:r>
              <a:rPr lang="ko-KR" altLang="en-US" sz="1000" b="1" dirty="0"/>
              <a:t>큰 수문의 권양 로프의 장력을 조절 하고자 할 때</a:t>
            </a:r>
            <a:r>
              <a:rPr lang="en-US" altLang="ko-KR" sz="1000" b="1" dirty="0"/>
              <a:t>.</a:t>
            </a:r>
            <a:endParaRPr lang="ko-KR" altLang="en-US" sz="1000" b="1" dirty="0"/>
          </a:p>
        </p:txBody>
      </p:sp>
      <p:sp>
        <p:nvSpPr>
          <p:cNvPr id="5" name="직사각형 4"/>
          <p:cNvSpPr/>
          <p:nvPr/>
        </p:nvSpPr>
        <p:spPr>
          <a:xfrm>
            <a:off x="4755918" y="3796034"/>
            <a:ext cx="1544274" cy="209030"/>
          </a:xfrm>
          <a:prstGeom prst="rect">
            <a:avLst/>
          </a:prstGeom>
          <a:solidFill>
            <a:schemeClr val="bg2">
              <a:lumMod val="40000"/>
              <a:lumOff val="6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900" dirty="0">
                <a:solidFill>
                  <a:schemeClr val="bg1"/>
                </a:solidFill>
              </a:rPr>
              <a:t>수문양쪽 </a:t>
            </a:r>
            <a:r>
              <a:rPr lang="ko-KR" altLang="en-US" sz="900" dirty="0" err="1">
                <a:solidFill>
                  <a:schemeClr val="bg1"/>
                </a:solidFill>
              </a:rPr>
              <a:t>권양로프의</a:t>
            </a:r>
            <a:r>
              <a:rPr lang="ko-KR" altLang="en-US" sz="900" dirty="0">
                <a:solidFill>
                  <a:schemeClr val="bg1"/>
                </a:solidFill>
              </a:rPr>
              <a:t> 균형</a:t>
            </a:r>
          </a:p>
        </p:txBody>
      </p:sp>
      <p:sp>
        <p:nvSpPr>
          <p:cNvPr id="19" name="모서리가 둥근 직사각형 18"/>
          <p:cNvSpPr/>
          <p:nvPr/>
        </p:nvSpPr>
        <p:spPr>
          <a:xfrm>
            <a:off x="4002596" y="1556792"/>
            <a:ext cx="143350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20" name="모서리가 둥근 직사각형 19"/>
          <p:cNvSpPr/>
          <p:nvPr/>
        </p:nvSpPr>
        <p:spPr>
          <a:xfrm>
            <a:off x="2328664" y="1552880"/>
            <a:ext cx="1466459"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경제파급효과</a:t>
            </a:r>
          </a:p>
        </p:txBody>
      </p:sp>
      <p:sp>
        <p:nvSpPr>
          <p:cNvPr id="21" name="모서리가 둥근 직사각형 20"/>
          <p:cNvSpPr/>
          <p:nvPr/>
        </p:nvSpPr>
        <p:spPr>
          <a:xfrm>
            <a:off x="68356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기술파급효과</a:t>
            </a:r>
          </a:p>
        </p:txBody>
      </p:sp>
      <p:sp>
        <p:nvSpPr>
          <p:cNvPr id="22" name="TextBox 21"/>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Tree>
    <p:extLst>
      <p:ext uri="{BB962C8B-B14F-4D97-AF65-F5344CB8AC3E}">
        <p14:creationId xmlns:p14="http://schemas.microsoft.com/office/powerpoint/2010/main" val="215277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그림 85" descr="소켓 전체 측면.JPG"/>
          <p:cNvPicPr>
            <a:picLocks noChangeAspect="1"/>
          </p:cNvPicPr>
          <p:nvPr/>
        </p:nvPicPr>
        <p:blipFill>
          <a:blip r:embed="rId3" cstate="print"/>
          <a:srcRect l="44488" r="36612"/>
          <a:stretch>
            <a:fillRect/>
          </a:stretch>
        </p:blipFill>
        <p:spPr>
          <a:xfrm>
            <a:off x="94853" y="1798064"/>
            <a:ext cx="1596827" cy="4943304"/>
          </a:xfrm>
          <a:prstGeom prst="rect">
            <a:avLst/>
          </a:prstGeom>
        </p:spPr>
      </p:pic>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9" name="모서리가 둥근 직사각형 18"/>
          <p:cNvSpPr/>
          <p:nvPr/>
        </p:nvSpPr>
        <p:spPr>
          <a:xfrm>
            <a:off x="4002596" y="1556792"/>
            <a:ext cx="143350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20" name="모서리가 둥근 직사각형 19"/>
          <p:cNvSpPr/>
          <p:nvPr/>
        </p:nvSpPr>
        <p:spPr>
          <a:xfrm>
            <a:off x="2328664" y="1552880"/>
            <a:ext cx="1466459"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경제파급효과</a:t>
            </a:r>
          </a:p>
        </p:txBody>
      </p:sp>
      <p:sp>
        <p:nvSpPr>
          <p:cNvPr id="21" name="모서리가 둥근 직사각형 20"/>
          <p:cNvSpPr/>
          <p:nvPr/>
        </p:nvSpPr>
        <p:spPr>
          <a:xfrm>
            <a:off x="68356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기술파급효과</a:t>
            </a:r>
          </a:p>
        </p:txBody>
      </p:sp>
      <p:sp>
        <p:nvSpPr>
          <p:cNvPr id="22" name="TextBox 21"/>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pic>
        <p:nvPicPr>
          <p:cNvPr id="23" name="그림 22" descr="선행기술 1.PNG"/>
          <p:cNvPicPr>
            <a:picLocks noChangeAspect="1"/>
          </p:cNvPicPr>
          <p:nvPr/>
        </p:nvPicPr>
        <p:blipFill>
          <a:blip r:embed="rId4" cstate="print"/>
          <a:stretch>
            <a:fillRect/>
          </a:stretch>
        </p:blipFill>
        <p:spPr>
          <a:xfrm>
            <a:off x="1756004" y="2204864"/>
            <a:ext cx="1224136" cy="1224136"/>
          </a:xfrm>
          <a:prstGeom prst="rect">
            <a:avLst/>
          </a:prstGeom>
          <a:effectLst>
            <a:innerShdw blurRad="114300">
              <a:prstClr val="black"/>
            </a:innerShdw>
          </a:effectLst>
        </p:spPr>
      </p:pic>
      <p:pic>
        <p:nvPicPr>
          <p:cNvPr id="24" name="그림 23" descr="선행기술 2.PNG"/>
          <p:cNvPicPr>
            <a:picLocks noChangeAspect="1"/>
          </p:cNvPicPr>
          <p:nvPr/>
        </p:nvPicPr>
        <p:blipFill>
          <a:blip r:embed="rId5" cstate="print"/>
          <a:stretch>
            <a:fillRect/>
          </a:stretch>
        </p:blipFill>
        <p:spPr>
          <a:xfrm>
            <a:off x="3124156" y="2204864"/>
            <a:ext cx="1152128" cy="1224136"/>
          </a:xfrm>
          <a:prstGeom prst="rect">
            <a:avLst/>
          </a:prstGeom>
          <a:effectLst>
            <a:innerShdw blurRad="114300">
              <a:prstClr val="black"/>
            </a:innerShdw>
          </a:effectLst>
        </p:spPr>
      </p:pic>
      <p:pic>
        <p:nvPicPr>
          <p:cNvPr id="25" name="그림 24" descr="선행기술 3.PNG"/>
          <p:cNvPicPr>
            <a:picLocks noChangeAspect="1"/>
          </p:cNvPicPr>
          <p:nvPr/>
        </p:nvPicPr>
        <p:blipFill>
          <a:blip r:embed="rId6" cstate="print"/>
          <a:stretch>
            <a:fillRect/>
          </a:stretch>
        </p:blipFill>
        <p:spPr>
          <a:xfrm>
            <a:off x="4420300" y="2204864"/>
            <a:ext cx="1056622" cy="1224136"/>
          </a:xfrm>
          <a:prstGeom prst="rect">
            <a:avLst/>
          </a:prstGeom>
          <a:effectLst>
            <a:innerShdw blurRad="114300">
              <a:prstClr val="black"/>
            </a:innerShdw>
          </a:effectLst>
        </p:spPr>
      </p:pic>
      <p:pic>
        <p:nvPicPr>
          <p:cNvPr id="26" name="그림 25" descr="선행기술 4.PNG"/>
          <p:cNvPicPr>
            <a:picLocks noChangeAspect="1"/>
          </p:cNvPicPr>
          <p:nvPr/>
        </p:nvPicPr>
        <p:blipFill>
          <a:blip r:embed="rId7" cstate="print"/>
          <a:stretch>
            <a:fillRect/>
          </a:stretch>
        </p:blipFill>
        <p:spPr>
          <a:xfrm>
            <a:off x="5621432" y="2204864"/>
            <a:ext cx="1080120" cy="1224136"/>
          </a:xfrm>
          <a:prstGeom prst="rect">
            <a:avLst/>
          </a:prstGeom>
          <a:effectLst>
            <a:innerShdw blurRad="114300">
              <a:prstClr val="black"/>
            </a:innerShdw>
          </a:effectLst>
        </p:spPr>
      </p:pic>
      <p:pic>
        <p:nvPicPr>
          <p:cNvPr id="27" name="그림 26" descr="선행기술 5.PNG"/>
          <p:cNvPicPr>
            <a:picLocks noChangeAspect="1"/>
          </p:cNvPicPr>
          <p:nvPr/>
        </p:nvPicPr>
        <p:blipFill>
          <a:blip r:embed="rId8" cstate="print"/>
          <a:stretch>
            <a:fillRect/>
          </a:stretch>
        </p:blipFill>
        <p:spPr>
          <a:xfrm>
            <a:off x="6845568" y="2204864"/>
            <a:ext cx="1080120" cy="1224137"/>
          </a:xfrm>
          <a:prstGeom prst="rect">
            <a:avLst/>
          </a:prstGeom>
          <a:effectLst>
            <a:innerShdw blurRad="114300">
              <a:prstClr val="black"/>
            </a:innerShdw>
          </a:effectLst>
        </p:spPr>
      </p:pic>
      <p:pic>
        <p:nvPicPr>
          <p:cNvPr id="28" name="그림 27" descr="선행기술 6.PNG"/>
          <p:cNvPicPr>
            <a:picLocks noChangeAspect="1"/>
          </p:cNvPicPr>
          <p:nvPr/>
        </p:nvPicPr>
        <p:blipFill>
          <a:blip r:embed="rId9" cstate="print"/>
          <a:stretch>
            <a:fillRect/>
          </a:stretch>
        </p:blipFill>
        <p:spPr>
          <a:xfrm>
            <a:off x="8062685" y="2204864"/>
            <a:ext cx="1049637" cy="1224136"/>
          </a:xfrm>
          <a:prstGeom prst="rect">
            <a:avLst/>
          </a:prstGeom>
          <a:effectLst>
            <a:innerShdw blurRad="114300">
              <a:prstClr val="black"/>
            </a:innerShdw>
          </a:effectLst>
        </p:spPr>
      </p:pic>
      <p:cxnSp>
        <p:nvCxnSpPr>
          <p:cNvPr id="33" name="직선 연결선 32"/>
          <p:cNvCxnSpPr/>
          <p:nvPr/>
        </p:nvCxnSpPr>
        <p:spPr>
          <a:xfrm>
            <a:off x="1683996" y="2204864"/>
            <a:ext cx="7488832"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a:off x="1683996" y="3429000"/>
            <a:ext cx="7488832"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srcRect/>
          <a:stretch>
            <a:fillRect/>
          </a:stretch>
        </p:blipFill>
        <p:spPr bwMode="auto">
          <a:xfrm rot="5400000">
            <a:off x="3019745" y="3761953"/>
            <a:ext cx="2448272" cy="2790482"/>
          </a:xfrm>
          <a:prstGeom prst="rect">
            <a:avLst/>
          </a:prstGeom>
          <a:noFill/>
          <a:ln w="9525">
            <a:noFill/>
            <a:miter lim="800000"/>
            <a:headEnd/>
            <a:tailEnd/>
          </a:ln>
          <a:effectLst/>
          <a:scene3d>
            <a:camera prst="orthographicFront"/>
            <a:lightRig rig="threePt" dir="t"/>
          </a:scene3d>
          <a:sp3d>
            <a:bevelT/>
          </a:sp3d>
        </p:spPr>
      </p:pic>
      <p:pic>
        <p:nvPicPr>
          <p:cNvPr id="1029" name="Picture 5"/>
          <p:cNvPicPr>
            <a:picLocks noChangeAspect="1" noChangeArrowheads="1"/>
          </p:cNvPicPr>
          <p:nvPr/>
        </p:nvPicPr>
        <p:blipFill>
          <a:blip r:embed="rId11" cstate="print"/>
          <a:srcRect/>
          <a:stretch>
            <a:fillRect/>
          </a:stretch>
        </p:blipFill>
        <p:spPr bwMode="auto">
          <a:xfrm rot="16200000">
            <a:off x="5938655" y="3680111"/>
            <a:ext cx="2446435" cy="2952327"/>
          </a:xfrm>
          <a:prstGeom prst="rect">
            <a:avLst/>
          </a:prstGeom>
          <a:noFill/>
          <a:ln w="9525">
            <a:noFill/>
            <a:miter lim="800000"/>
            <a:headEnd/>
            <a:tailEnd/>
          </a:ln>
          <a:effectLst/>
          <a:scene3d>
            <a:camera prst="orthographicFront"/>
            <a:lightRig rig="threePt" dir="t"/>
          </a:scene3d>
          <a:sp3d>
            <a:bevelT/>
          </a:sp3d>
        </p:spPr>
      </p:pic>
      <p:cxnSp>
        <p:nvCxnSpPr>
          <p:cNvPr id="41" name="직선 연결선 40"/>
          <p:cNvCxnSpPr/>
          <p:nvPr/>
        </p:nvCxnSpPr>
        <p:spPr>
          <a:xfrm flipV="1">
            <a:off x="2835786" y="3933057"/>
            <a:ext cx="5832648" cy="5348"/>
          </a:xfrm>
          <a:prstGeom prst="line">
            <a:avLst/>
          </a:prstGeom>
          <a:ln/>
          <a:effectLst/>
        </p:spPr>
        <p:style>
          <a:lnRef idx="3">
            <a:schemeClr val="accent2"/>
          </a:lnRef>
          <a:fillRef idx="0">
            <a:schemeClr val="accent2"/>
          </a:fillRef>
          <a:effectRef idx="2">
            <a:schemeClr val="accent2"/>
          </a:effectRef>
          <a:fontRef idx="minor">
            <a:schemeClr val="tx1"/>
          </a:fontRef>
        </p:style>
      </p:cxnSp>
      <p:cxnSp>
        <p:nvCxnSpPr>
          <p:cNvPr id="45" name="직선 연결선 44"/>
          <p:cNvCxnSpPr/>
          <p:nvPr/>
        </p:nvCxnSpPr>
        <p:spPr>
          <a:xfrm>
            <a:off x="2835786" y="6381329"/>
            <a:ext cx="5832648" cy="0"/>
          </a:xfrm>
          <a:prstGeom prst="line">
            <a:avLst/>
          </a:prstGeom>
          <a:ln/>
          <a:effectLst>
            <a:innerShdw blurRad="63500" dist="50800" dir="5400000">
              <a:prstClr val="black">
                <a:alpha val="50000"/>
              </a:prstClr>
            </a:innerShdw>
          </a:effectLst>
        </p:spPr>
        <p:style>
          <a:lnRef idx="3">
            <a:schemeClr val="accent2"/>
          </a:lnRef>
          <a:fillRef idx="0">
            <a:schemeClr val="accent2"/>
          </a:fillRef>
          <a:effectRef idx="2">
            <a:schemeClr val="accent2"/>
          </a:effectRef>
          <a:fontRef idx="minor">
            <a:schemeClr val="tx1"/>
          </a:fontRef>
        </p:style>
      </p:cxnSp>
      <p:cxnSp>
        <p:nvCxnSpPr>
          <p:cNvPr id="47" name="직선 연결선 46"/>
          <p:cNvCxnSpPr/>
          <p:nvPr/>
        </p:nvCxnSpPr>
        <p:spPr>
          <a:xfrm>
            <a:off x="4463988" y="1052736"/>
            <a:ext cx="3276364" cy="72008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9" name="직선 연결선 48"/>
          <p:cNvCxnSpPr/>
          <p:nvPr/>
        </p:nvCxnSpPr>
        <p:spPr>
          <a:xfrm>
            <a:off x="5796136" y="1052736"/>
            <a:ext cx="1944216" cy="72008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53" name="직선 연결선 52"/>
          <p:cNvCxnSpPr/>
          <p:nvPr/>
        </p:nvCxnSpPr>
        <p:spPr>
          <a:xfrm>
            <a:off x="7044527" y="1052736"/>
            <a:ext cx="695825" cy="720080"/>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55" name="직선 연결선 54"/>
          <p:cNvCxnSpPr/>
          <p:nvPr/>
        </p:nvCxnSpPr>
        <p:spPr>
          <a:xfrm flipH="1">
            <a:off x="7740352" y="1052736"/>
            <a:ext cx="517056" cy="720080"/>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57" name="직선 연결선 56"/>
          <p:cNvCxnSpPr/>
          <p:nvPr/>
        </p:nvCxnSpPr>
        <p:spPr>
          <a:xfrm flipH="1">
            <a:off x="7740352" y="1196752"/>
            <a:ext cx="1403648" cy="576064"/>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59" name="직선 연결선 58"/>
          <p:cNvCxnSpPr/>
          <p:nvPr/>
        </p:nvCxnSpPr>
        <p:spPr>
          <a:xfrm flipH="1">
            <a:off x="7740352" y="1412776"/>
            <a:ext cx="1403648" cy="360040"/>
          </a:xfrm>
          <a:prstGeom prst="line">
            <a:avLst/>
          </a:prstGeom>
          <a:ln/>
        </p:spPr>
        <p:style>
          <a:lnRef idx="2">
            <a:schemeClr val="accent1"/>
          </a:lnRef>
          <a:fillRef idx="0">
            <a:schemeClr val="accent1"/>
          </a:fillRef>
          <a:effectRef idx="1">
            <a:schemeClr val="accent1"/>
          </a:effectRef>
          <a:fontRef idx="minor">
            <a:schemeClr val="tx1"/>
          </a:fontRef>
        </p:style>
      </p:cxnSp>
      <p:sp>
        <p:nvSpPr>
          <p:cNvPr id="85" name="왼쪽 중괄호 84"/>
          <p:cNvSpPr/>
          <p:nvPr/>
        </p:nvSpPr>
        <p:spPr>
          <a:xfrm rot="16200000">
            <a:off x="5212388" y="476671"/>
            <a:ext cx="504056" cy="6552728"/>
          </a:xfrm>
          <a:prstGeom prst="leftBrace">
            <a:avLst>
              <a:gd name="adj1" fmla="val 8333"/>
              <a:gd name="adj2" fmla="val 52814"/>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ko-KR" altLang="en-US" dirty="0">
              <a:solidFill>
                <a:srgbClr val="FF0000"/>
              </a:solidFill>
            </a:endParaRPr>
          </a:p>
        </p:txBody>
      </p:sp>
      <p:sp>
        <p:nvSpPr>
          <p:cNvPr id="87" name="아래쪽 화살표 86"/>
          <p:cNvSpPr/>
          <p:nvPr/>
        </p:nvSpPr>
        <p:spPr>
          <a:xfrm rot="5400000">
            <a:off x="1907704" y="4797153"/>
            <a:ext cx="648072" cy="504056"/>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9" name="직선 연결선 88"/>
          <p:cNvCxnSpPr/>
          <p:nvPr/>
        </p:nvCxnSpPr>
        <p:spPr>
          <a:xfrm>
            <a:off x="2851492" y="3933057"/>
            <a:ext cx="0" cy="2448272"/>
          </a:xfrm>
          <a:prstGeom prst="line">
            <a:avLst/>
          </a:prstGeom>
          <a:effectLst/>
        </p:spPr>
        <p:style>
          <a:lnRef idx="3">
            <a:schemeClr val="accent2"/>
          </a:lnRef>
          <a:fillRef idx="0">
            <a:schemeClr val="accent2"/>
          </a:fillRef>
          <a:effectRef idx="2">
            <a:schemeClr val="accent2"/>
          </a:effectRef>
          <a:fontRef idx="minor">
            <a:schemeClr val="tx1"/>
          </a:fontRef>
        </p:style>
      </p:cxnSp>
      <p:cxnSp>
        <p:nvCxnSpPr>
          <p:cNvPr id="91" name="직선 연결선 90"/>
          <p:cNvCxnSpPr/>
          <p:nvPr/>
        </p:nvCxnSpPr>
        <p:spPr>
          <a:xfrm>
            <a:off x="8655068" y="3933057"/>
            <a:ext cx="0" cy="2448272"/>
          </a:xfrm>
          <a:prstGeom prst="line">
            <a:avLst/>
          </a:prstGeom>
          <a:effectLst/>
        </p:spPr>
        <p:style>
          <a:lnRef idx="3">
            <a:schemeClr val="accent2"/>
          </a:lnRef>
          <a:fillRef idx="0">
            <a:schemeClr val="accent2"/>
          </a:fillRef>
          <a:effectRef idx="2">
            <a:schemeClr val="accent2"/>
          </a:effectRef>
          <a:fontRef idx="minor">
            <a:schemeClr val="tx1"/>
          </a:fontRef>
        </p:style>
      </p:cxnSp>
      <p:sp>
        <p:nvSpPr>
          <p:cNvPr id="112" name="직사각형 111"/>
          <p:cNvSpPr/>
          <p:nvPr/>
        </p:nvSpPr>
        <p:spPr>
          <a:xfrm>
            <a:off x="1979712" y="6413266"/>
            <a:ext cx="6840760" cy="400110"/>
          </a:xfrm>
          <a:prstGeom prst="rect">
            <a:avLst/>
          </a:prstGeom>
        </p:spPr>
        <p:txBody>
          <a:bodyPr wrap="square">
            <a:spAutoFit/>
          </a:bodyPr>
          <a:lstStyle/>
          <a:p>
            <a:r>
              <a:rPr lang="ko-KR" altLang="en-US" sz="1000" dirty="0">
                <a:solidFill>
                  <a:schemeClr val="bg2">
                    <a:lumMod val="40000"/>
                    <a:lumOff val="60000"/>
                  </a:schemeClr>
                </a:solidFill>
              </a:rPr>
              <a:t>지금까지 개발되어 왔든 실험적인 이러한 장치들은 </a:t>
            </a:r>
            <a:r>
              <a:rPr lang="ko-KR" altLang="en-US" sz="1000" b="1" dirty="0" err="1">
                <a:solidFill>
                  <a:srgbClr val="FFFF00"/>
                </a:solidFill>
              </a:rPr>
              <a:t>고양정에</a:t>
            </a:r>
            <a:r>
              <a:rPr lang="ko-KR" altLang="en-US" sz="1000" b="1" dirty="0">
                <a:solidFill>
                  <a:srgbClr val="FFFF00"/>
                </a:solidFill>
              </a:rPr>
              <a:t> 충분히 대응 할 수 있을 만큼의 높은 </a:t>
            </a:r>
            <a:r>
              <a:rPr lang="ko-KR" altLang="en-US" sz="1000" b="1" dirty="0" err="1">
                <a:solidFill>
                  <a:srgbClr val="FFFF00"/>
                </a:solidFill>
              </a:rPr>
              <a:t>변율과</a:t>
            </a:r>
            <a:r>
              <a:rPr lang="en-US" altLang="ko-KR" sz="1000" b="1" dirty="0">
                <a:solidFill>
                  <a:srgbClr val="FFFF00"/>
                </a:solidFill>
              </a:rPr>
              <a:t>,</a:t>
            </a:r>
            <a:r>
              <a:rPr lang="ko-KR" altLang="en-US" sz="1000" b="1" dirty="0">
                <a:solidFill>
                  <a:srgbClr val="FFFF00"/>
                </a:solidFill>
              </a:rPr>
              <a:t> 로프를 독립되게 설치하는 원래의 목적을 훼손하지 않으면서</a:t>
            </a:r>
            <a:r>
              <a:rPr lang="en-US" altLang="ko-KR" sz="1000" b="1" dirty="0">
                <a:solidFill>
                  <a:srgbClr val="FFFF00"/>
                </a:solidFill>
              </a:rPr>
              <a:t> </a:t>
            </a:r>
            <a:r>
              <a:rPr lang="ko-KR" altLang="en-US" sz="1000" b="1" dirty="0">
                <a:solidFill>
                  <a:srgbClr val="FFFF00"/>
                </a:solidFill>
              </a:rPr>
              <a:t>로프의 장력조절 기능을 갖춘 </a:t>
            </a:r>
            <a:r>
              <a:rPr lang="ko-KR" altLang="en-US" sz="1000" b="1" dirty="0">
                <a:solidFill>
                  <a:schemeClr val="bg2">
                    <a:lumMod val="60000"/>
                    <a:lumOff val="40000"/>
                  </a:schemeClr>
                </a:solidFill>
              </a:rPr>
              <a:t>본사</a:t>
            </a:r>
            <a:r>
              <a:rPr lang="ko-KR" altLang="en-US" sz="1000" dirty="0">
                <a:solidFill>
                  <a:schemeClr val="bg2">
                    <a:lumMod val="40000"/>
                    <a:lumOff val="60000"/>
                  </a:schemeClr>
                </a:solidFill>
              </a:rPr>
              <a:t>기술로 함축되어질 것으로 봄</a:t>
            </a:r>
            <a:r>
              <a:rPr lang="en-US" altLang="ko-KR" sz="1000" dirty="0">
                <a:solidFill>
                  <a:schemeClr val="bg2">
                    <a:lumMod val="40000"/>
                    <a:lumOff val="60000"/>
                  </a:schemeClr>
                </a:solidFill>
              </a:rPr>
              <a:t>.</a:t>
            </a:r>
            <a:endParaRPr lang="ko-KR" altLang="en-US" sz="1000" dirty="0">
              <a:solidFill>
                <a:schemeClr val="bg2">
                  <a:lumMod val="40000"/>
                  <a:lumOff val="60000"/>
                </a:schemeClr>
              </a:solidFill>
            </a:endParaRPr>
          </a:p>
        </p:txBody>
      </p:sp>
    </p:spTree>
    <p:extLst>
      <p:ext uri="{BB962C8B-B14F-4D97-AF65-F5344CB8AC3E}">
        <p14:creationId xmlns:p14="http://schemas.microsoft.com/office/powerpoint/2010/main" val="2152778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15"/>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4" name="직사각형 3"/>
          <p:cNvSpPr/>
          <p:nvPr/>
        </p:nvSpPr>
        <p:spPr>
          <a:xfrm>
            <a:off x="2286000" y="2551837"/>
            <a:ext cx="4572000" cy="1754326"/>
          </a:xfrm>
          <a:prstGeom prst="rect">
            <a:avLst/>
          </a:prstGeom>
        </p:spPr>
        <p:txBody>
          <a:bodyPr>
            <a:spAutoFit/>
          </a:bodyPr>
          <a:lstStyle/>
          <a:p>
            <a:endParaRPr lang="ko-KR" altLang="en-US" dirty="0"/>
          </a:p>
          <a:p>
            <a:endParaRPr lang="ko-KR" altLang="en-US" dirty="0"/>
          </a:p>
          <a:p>
            <a:r>
              <a:rPr lang="ko-KR" altLang="en-US" dirty="0"/>
              <a:t>개발 배경 </a:t>
            </a:r>
          </a:p>
          <a:p>
            <a:r>
              <a:rPr lang="ko-KR" altLang="en-US" dirty="0"/>
              <a:t>기술 </a:t>
            </a:r>
            <a:r>
              <a:rPr lang="ko-KR" altLang="en-US" dirty="0" err="1"/>
              <a:t>적용성</a:t>
            </a:r>
            <a:r>
              <a:rPr lang="ko-KR" altLang="en-US" dirty="0"/>
              <a:t> </a:t>
            </a:r>
          </a:p>
          <a:p>
            <a:r>
              <a:rPr lang="ko-KR" altLang="en-US" dirty="0"/>
              <a:t>주요핵심기술 </a:t>
            </a:r>
          </a:p>
          <a:p>
            <a:r>
              <a:rPr lang="ko-KR" altLang="en-US"/>
              <a:t>기술 신뢰성 </a:t>
            </a:r>
          </a:p>
        </p:txBody>
      </p:sp>
      <p:sp>
        <p:nvSpPr>
          <p:cNvPr id="3" name="TextBox 2"/>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
        <p:nvSpPr>
          <p:cNvPr id="12" name="모서리가 둥근 직사각형 11"/>
          <p:cNvSpPr/>
          <p:nvPr/>
        </p:nvSpPr>
        <p:spPr>
          <a:xfrm>
            <a:off x="4002596" y="1556792"/>
            <a:ext cx="1577516"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13" name="모서리가 둥근 직사각형 12"/>
          <p:cNvSpPr/>
          <p:nvPr/>
        </p:nvSpPr>
        <p:spPr>
          <a:xfrm>
            <a:off x="2328663" y="1552880"/>
            <a:ext cx="1613787"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경제파급효과</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68356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기술파급효과</a:t>
            </a:r>
          </a:p>
        </p:txBody>
      </p:sp>
      <p:graphicFrame>
        <p:nvGraphicFramePr>
          <p:cNvPr id="6" name="표 5"/>
          <p:cNvGraphicFramePr>
            <a:graphicFrameLocks noGrp="1"/>
          </p:cNvGraphicFramePr>
          <p:nvPr>
            <p:extLst>
              <p:ext uri="{D42A27DB-BD31-4B8C-83A1-F6EECF244321}">
                <p14:modId xmlns:p14="http://schemas.microsoft.com/office/powerpoint/2010/main" val="912523527"/>
              </p:ext>
            </p:extLst>
          </p:nvPr>
        </p:nvGraphicFramePr>
        <p:xfrm>
          <a:off x="222920" y="2522560"/>
          <a:ext cx="8453536" cy="3858768"/>
        </p:xfrm>
        <a:graphic>
          <a:graphicData uri="http://schemas.openxmlformats.org/drawingml/2006/table">
            <a:tbl>
              <a:tblPr firstRow="1" bandRow="1">
                <a:effectLst>
                  <a:innerShdw blurRad="114300">
                    <a:prstClr val="black"/>
                  </a:innerShdw>
                </a:effectLst>
                <a:tableStyleId>{F5AB1C69-6EDB-4FF4-983F-18BD219EF322}</a:tableStyleId>
              </a:tblPr>
              <a:tblGrid>
                <a:gridCol w="892696">
                  <a:extLst>
                    <a:ext uri="{9D8B030D-6E8A-4147-A177-3AD203B41FA5}">
                      <a16:colId xmlns:a16="http://schemas.microsoft.com/office/drawing/2014/main" val="20000"/>
                    </a:ext>
                  </a:extLst>
                </a:gridCol>
                <a:gridCol w="684584">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666149">
                  <a:extLst>
                    <a:ext uri="{9D8B030D-6E8A-4147-A177-3AD203B41FA5}">
                      <a16:colId xmlns:a16="http://schemas.microsoft.com/office/drawing/2014/main" val="20004"/>
                    </a:ext>
                  </a:extLst>
                </a:gridCol>
                <a:gridCol w="1700470">
                  <a:extLst>
                    <a:ext uri="{9D8B030D-6E8A-4147-A177-3AD203B41FA5}">
                      <a16:colId xmlns:a16="http://schemas.microsoft.com/office/drawing/2014/main" val="20005"/>
                    </a:ext>
                  </a:extLst>
                </a:gridCol>
                <a:gridCol w="1781445">
                  <a:extLst>
                    <a:ext uri="{9D8B030D-6E8A-4147-A177-3AD203B41FA5}">
                      <a16:colId xmlns:a16="http://schemas.microsoft.com/office/drawing/2014/main" val="20006"/>
                    </a:ext>
                  </a:extLst>
                </a:gridCol>
              </a:tblGrid>
              <a:tr h="1213096">
                <a:tc>
                  <a:txBody>
                    <a:bodyPr/>
                    <a:lstStyle/>
                    <a:p>
                      <a:pPr marL="0" marR="0" indent="0" algn="ctr" fontAlgn="base" latinLnBrk="1">
                        <a:lnSpc>
                          <a:spcPct val="160000"/>
                        </a:lnSpc>
                        <a:spcBef>
                          <a:spcPts val="0"/>
                        </a:spcBef>
                        <a:spcAft>
                          <a:spcPts val="0"/>
                        </a:spcAft>
                      </a:pPr>
                      <a:r>
                        <a:rPr lang="ko-KR" altLang="en-US" sz="800" b="1" kern="0" spc="0" dirty="0">
                          <a:effectLst>
                            <a:outerShdw blurRad="38100" dist="38100" dir="2700000" algn="tl">
                              <a:srgbClr val="000000">
                                <a:alpha val="43137"/>
                              </a:srgbClr>
                            </a:outerShdw>
                          </a:effectLst>
                        </a:rPr>
                        <a:t>유럽 </a:t>
                      </a:r>
                      <a:r>
                        <a:rPr lang="en-US" altLang="ko-KR" sz="800" b="1" kern="0" spc="0" dirty="0">
                          <a:effectLst>
                            <a:outerShdw blurRad="38100" dist="38100" dir="2700000" algn="tl">
                              <a:srgbClr val="000000">
                                <a:alpha val="43137"/>
                              </a:srgbClr>
                            </a:outerShdw>
                          </a:effectLst>
                        </a:rPr>
                        <a:t>CEN</a:t>
                      </a:r>
                    </a:p>
                    <a:p>
                      <a:pPr marL="0" marR="0" indent="0" algn="ctr" fontAlgn="base" latinLnBrk="1">
                        <a:lnSpc>
                          <a:spcPct val="160000"/>
                        </a:lnSpc>
                        <a:spcBef>
                          <a:spcPts val="0"/>
                        </a:spcBef>
                        <a:spcAft>
                          <a:spcPts val="0"/>
                        </a:spcAft>
                      </a:pPr>
                      <a:r>
                        <a:rPr lang="en-US" altLang="ko-KR" sz="800" b="1" kern="0" spc="0" dirty="0">
                          <a:effectLst>
                            <a:outerShdw blurRad="38100" dist="38100" dir="2700000" algn="tl">
                              <a:srgbClr val="000000">
                                <a:alpha val="43137"/>
                              </a:srgbClr>
                            </a:outerShdw>
                          </a:effectLst>
                        </a:rPr>
                        <a:t>EN81-1</a:t>
                      </a:r>
                    </a:p>
                    <a:p>
                      <a:pPr latinLnBrk="1"/>
                      <a:endParaRPr lang="ko-KR" altLang="en-US" sz="800" b="1" dirty="0">
                        <a:solidFill>
                          <a:schemeClr val="bg1"/>
                        </a:solidFill>
                        <a:effectLst>
                          <a:outerShdw blurRad="38100" dist="38100" dir="2700000" algn="tl">
                            <a:srgbClr val="000000">
                              <a:alpha val="43137"/>
                            </a:srgbClr>
                          </a:outerShdw>
                        </a:effectLst>
                      </a:endParaRPr>
                    </a:p>
                  </a:txBody>
                  <a:tcPr anchor="ctr"/>
                </a:tc>
                <a:tc>
                  <a:txBody>
                    <a:bodyPr/>
                    <a:lstStyle/>
                    <a:p>
                      <a:pPr latinLnBrk="1"/>
                      <a:r>
                        <a:rPr lang="ko-KR" altLang="en-US" sz="800" dirty="0" err="1"/>
                        <a:t>전기식</a:t>
                      </a:r>
                      <a:r>
                        <a:rPr lang="ko-KR" altLang="en-US" sz="800" dirty="0"/>
                        <a:t> 엘리베이터</a:t>
                      </a:r>
                      <a:endParaRPr lang="ko-KR" altLang="en-US" sz="800" dirty="0">
                        <a:solidFill>
                          <a:schemeClr val="bg1"/>
                        </a:solidFill>
                      </a:endParaRPr>
                    </a:p>
                  </a:txBody>
                  <a:tcPr anchor="ctr"/>
                </a:tc>
                <a:tc>
                  <a:txBody>
                    <a:bodyPr/>
                    <a:lstStyle/>
                    <a:p>
                      <a:pPr marL="0" marR="0" indent="0" algn="just" fontAlgn="base" latinLnBrk="1">
                        <a:lnSpc>
                          <a:spcPct val="140000"/>
                        </a:lnSpc>
                        <a:spcBef>
                          <a:spcPts val="0"/>
                        </a:spcBef>
                        <a:spcAft>
                          <a:spcPts val="0"/>
                        </a:spcAft>
                      </a:pPr>
                      <a:r>
                        <a:rPr lang="en-US" altLang="ko-KR" sz="800" kern="0" spc="0" dirty="0">
                          <a:effectLst/>
                        </a:rPr>
                        <a:t>9.</a:t>
                      </a:r>
                    </a:p>
                    <a:p>
                      <a:pPr marL="0" marR="0" indent="0" algn="just" fontAlgn="base" latinLnBrk="1">
                        <a:lnSpc>
                          <a:spcPct val="140000"/>
                        </a:lnSpc>
                        <a:spcBef>
                          <a:spcPts val="0"/>
                        </a:spcBef>
                        <a:spcAft>
                          <a:spcPts val="0"/>
                        </a:spcAft>
                      </a:pPr>
                      <a:r>
                        <a:rPr lang="en-US" altLang="ko-KR" sz="800" kern="0" spc="0" dirty="0">
                          <a:effectLst/>
                        </a:rPr>
                        <a:t>Suspension,</a:t>
                      </a:r>
                    </a:p>
                    <a:p>
                      <a:pPr marL="0" marR="0" indent="0" algn="just" fontAlgn="base" latinLnBrk="1">
                        <a:lnSpc>
                          <a:spcPct val="140000"/>
                        </a:lnSpc>
                        <a:spcBef>
                          <a:spcPts val="0"/>
                        </a:spcBef>
                        <a:spcAft>
                          <a:spcPts val="0"/>
                        </a:spcAft>
                      </a:pPr>
                      <a:r>
                        <a:rPr lang="en-US" altLang="ko-KR" sz="800" kern="0" spc="0" dirty="0">
                          <a:effectLst/>
                        </a:rPr>
                        <a:t>compensation and </a:t>
                      </a:r>
                      <a:r>
                        <a:rPr lang="en-US" altLang="ko-KR" sz="800" kern="0" spc="0" dirty="0" err="1">
                          <a:effectLst/>
                        </a:rPr>
                        <a:t>overspeed</a:t>
                      </a:r>
                      <a:r>
                        <a:rPr lang="en-US" altLang="ko-KR" sz="800" kern="0" spc="0" dirty="0">
                          <a:effectLst/>
                        </a:rPr>
                        <a:t> </a:t>
                      </a:r>
                    </a:p>
                    <a:p>
                      <a:pPr marL="0" marR="0" indent="0" algn="just" fontAlgn="base" latinLnBrk="1">
                        <a:lnSpc>
                          <a:spcPct val="140000"/>
                        </a:lnSpc>
                        <a:spcBef>
                          <a:spcPts val="0"/>
                        </a:spcBef>
                        <a:spcAft>
                          <a:spcPts val="0"/>
                        </a:spcAft>
                      </a:pPr>
                      <a:r>
                        <a:rPr lang="en-US" altLang="ko-KR" sz="800" kern="0" spc="0" dirty="0">
                          <a:effectLst/>
                        </a:rPr>
                        <a:t>protection</a:t>
                      </a:r>
                    </a:p>
                    <a:p>
                      <a:pPr algn="just" latinLnBrk="1"/>
                      <a:endParaRPr lang="ko-KR" altLang="en-US" sz="800" dirty="0"/>
                    </a:p>
                  </a:txBody>
                  <a:tcPr/>
                </a:tc>
                <a:tc>
                  <a:txBody>
                    <a:bodyPr/>
                    <a:lstStyle/>
                    <a:p>
                      <a:pPr marL="0" marR="0" indent="0" algn="just" fontAlgn="base" latinLnBrk="1">
                        <a:lnSpc>
                          <a:spcPct val="140000"/>
                        </a:lnSpc>
                        <a:spcBef>
                          <a:spcPts val="0"/>
                        </a:spcBef>
                        <a:spcAft>
                          <a:spcPts val="0"/>
                        </a:spcAft>
                      </a:pPr>
                      <a:r>
                        <a:rPr lang="en-US" altLang="ko-KR" sz="800" kern="0" spc="0" dirty="0">
                          <a:effectLst/>
                        </a:rPr>
                        <a:t>9.5 Distribution of load between the ropes or the </a:t>
                      </a:r>
                    </a:p>
                    <a:p>
                      <a:pPr marL="0" marR="0" indent="0" algn="just" fontAlgn="base" latinLnBrk="1">
                        <a:lnSpc>
                          <a:spcPct val="140000"/>
                        </a:lnSpc>
                        <a:spcBef>
                          <a:spcPts val="0"/>
                        </a:spcBef>
                        <a:spcAft>
                          <a:spcPts val="0"/>
                        </a:spcAft>
                      </a:pPr>
                      <a:r>
                        <a:rPr lang="en-US" altLang="ko-KR" sz="800" kern="0" spc="0" dirty="0">
                          <a:effectLst/>
                        </a:rPr>
                        <a:t>chains</a:t>
                      </a:r>
                    </a:p>
                    <a:p>
                      <a:pPr algn="just" latinLnBrk="1"/>
                      <a:endParaRPr lang="ko-KR" altLang="en-US" sz="800" dirty="0"/>
                    </a:p>
                  </a:txBody>
                  <a:tcPr/>
                </a:tc>
                <a:tc>
                  <a:txBody>
                    <a:bodyPr/>
                    <a:lstStyle/>
                    <a:p>
                      <a:pPr marL="0" marR="0" indent="0" algn="just" fontAlgn="base" latinLnBrk="1">
                        <a:lnSpc>
                          <a:spcPct val="140000"/>
                        </a:lnSpc>
                        <a:spcBef>
                          <a:spcPts val="0"/>
                        </a:spcBef>
                        <a:spcAft>
                          <a:spcPts val="0"/>
                        </a:spcAft>
                      </a:pPr>
                      <a:r>
                        <a:rPr lang="en-US" altLang="ko-KR" sz="800" kern="0" spc="0" dirty="0">
                          <a:effectLst/>
                        </a:rPr>
                        <a:t>9.5.1 </a:t>
                      </a:r>
                    </a:p>
                    <a:p>
                      <a:pPr marL="0" marR="0" indent="0" algn="just" fontAlgn="base" latinLnBrk="1">
                        <a:lnSpc>
                          <a:spcPct val="130000"/>
                        </a:lnSpc>
                        <a:spcBef>
                          <a:spcPts val="0"/>
                        </a:spcBef>
                        <a:spcAft>
                          <a:spcPts val="0"/>
                        </a:spcAft>
                      </a:pPr>
                      <a:r>
                        <a:rPr lang="en-US" altLang="ko-KR" sz="800" kern="0" spc="0" dirty="0">
                          <a:effectLst/>
                        </a:rPr>
                        <a:t>An automatic</a:t>
                      </a:r>
                    </a:p>
                    <a:p>
                      <a:pPr marL="0" marR="0" indent="0" algn="just" fontAlgn="base" latinLnBrk="1">
                        <a:lnSpc>
                          <a:spcPct val="130000"/>
                        </a:lnSpc>
                        <a:spcBef>
                          <a:spcPts val="0"/>
                        </a:spcBef>
                        <a:spcAft>
                          <a:spcPts val="0"/>
                        </a:spcAft>
                      </a:pPr>
                      <a:r>
                        <a:rPr lang="en-US" altLang="ko-KR" sz="800" kern="0" spc="0" dirty="0">
                          <a:effectLst/>
                        </a:rPr>
                        <a:t>device shall be provided for equalizing the tension of Suspension ropes or chains, at least at one of their ends.</a:t>
                      </a:r>
                    </a:p>
                    <a:p>
                      <a:pPr algn="just" latinLnBrk="1"/>
                      <a:endParaRPr lang="ko-KR" altLang="en-US" sz="800" dirty="0"/>
                    </a:p>
                  </a:txBody>
                  <a:tcPr/>
                </a:tc>
                <a:tc>
                  <a:txBody>
                    <a:bodyPr/>
                    <a:lstStyle/>
                    <a:p>
                      <a:pPr marL="0" marR="0" indent="0" algn="just" fontAlgn="base" latinLnBrk="1">
                        <a:lnSpc>
                          <a:spcPct val="130000"/>
                        </a:lnSpc>
                        <a:spcBef>
                          <a:spcPts val="0"/>
                        </a:spcBef>
                        <a:spcAft>
                          <a:spcPts val="0"/>
                        </a:spcAft>
                      </a:pPr>
                      <a:r>
                        <a:rPr lang="en-US" altLang="ko-KR" sz="800" kern="0" spc="0" dirty="0">
                          <a:effectLst/>
                        </a:rPr>
                        <a:t>9.5.1.1 </a:t>
                      </a:r>
                    </a:p>
                    <a:p>
                      <a:pPr marL="0" marR="0" indent="0" algn="just" fontAlgn="base" latinLnBrk="1">
                        <a:lnSpc>
                          <a:spcPct val="130000"/>
                        </a:lnSpc>
                        <a:spcBef>
                          <a:spcPts val="0"/>
                        </a:spcBef>
                        <a:spcAft>
                          <a:spcPts val="0"/>
                        </a:spcAft>
                      </a:pPr>
                      <a:r>
                        <a:rPr lang="en-US" altLang="ko-KR" sz="800" kern="0" spc="0" dirty="0">
                          <a:effectLst/>
                        </a:rPr>
                        <a:t>For chains engaging with sprockets, the ends fixed to the car as well as the ends fixed to the balancing weight shall be provided with such</a:t>
                      </a:r>
                    </a:p>
                    <a:p>
                      <a:pPr marL="0" marR="0" indent="0" algn="just" fontAlgn="base" latinLnBrk="1">
                        <a:lnSpc>
                          <a:spcPct val="130000"/>
                        </a:lnSpc>
                        <a:spcBef>
                          <a:spcPts val="0"/>
                        </a:spcBef>
                        <a:spcAft>
                          <a:spcPts val="0"/>
                        </a:spcAft>
                      </a:pPr>
                      <a:r>
                        <a:rPr lang="en-US" altLang="ko-KR" sz="800" kern="0" spc="0" dirty="0">
                          <a:effectLst/>
                        </a:rPr>
                        <a:t>Equalization devices.</a:t>
                      </a:r>
                    </a:p>
                    <a:p>
                      <a:pPr algn="just" latinLnBrk="1"/>
                      <a:endParaRPr lang="ko-KR" altLang="en-US" sz="800" dirty="0"/>
                    </a:p>
                  </a:txBody>
                  <a:tcPr/>
                </a:tc>
                <a:tc>
                  <a:txBody>
                    <a:bodyPr/>
                    <a:lstStyle/>
                    <a:p>
                      <a:pPr marL="0" marR="0" indent="0" algn="just" fontAlgn="base" latinLnBrk="1">
                        <a:lnSpc>
                          <a:spcPct val="160000"/>
                        </a:lnSpc>
                        <a:spcBef>
                          <a:spcPts val="0"/>
                        </a:spcBef>
                        <a:spcAft>
                          <a:spcPts val="0"/>
                        </a:spcAft>
                      </a:pPr>
                      <a:r>
                        <a:rPr lang="en-US" altLang="ko-KR" sz="800" kern="0" spc="0" dirty="0">
                          <a:effectLst/>
                        </a:rPr>
                        <a:t>9.5.4</a:t>
                      </a:r>
                    </a:p>
                    <a:p>
                      <a:pPr marL="0" marR="0" indent="0" algn="just" fontAlgn="base" latinLnBrk="1">
                        <a:lnSpc>
                          <a:spcPct val="130000"/>
                        </a:lnSpc>
                        <a:spcBef>
                          <a:spcPts val="0"/>
                        </a:spcBef>
                        <a:spcAft>
                          <a:spcPts val="0"/>
                        </a:spcAft>
                      </a:pPr>
                      <a:r>
                        <a:rPr lang="en-US" altLang="ko-KR" sz="800" kern="0" spc="0" dirty="0">
                          <a:effectLst/>
                        </a:rPr>
                        <a:t>The devices for adjusting the length of ropes or chains shall be made in such a way that these devices cannot work themselves</a:t>
                      </a:r>
                    </a:p>
                    <a:p>
                      <a:pPr marL="0" marR="0" indent="0" algn="just" fontAlgn="base" latinLnBrk="1">
                        <a:lnSpc>
                          <a:spcPct val="130000"/>
                        </a:lnSpc>
                        <a:spcBef>
                          <a:spcPts val="0"/>
                        </a:spcBef>
                        <a:spcAft>
                          <a:spcPts val="0"/>
                        </a:spcAft>
                      </a:pPr>
                      <a:r>
                        <a:rPr lang="en-US" altLang="ko-KR" sz="800" kern="0" spc="0" dirty="0">
                          <a:effectLst/>
                        </a:rPr>
                        <a:t>loose after adjustment.</a:t>
                      </a:r>
                    </a:p>
                    <a:p>
                      <a:pPr algn="just" latinLnBrk="1"/>
                      <a:endParaRPr lang="ko-KR" altLang="en-US" sz="800" dirty="0"/>
                    </a:p>
                  </a:txBody>
                  <a:tcPr/>
                </a:tc>
                <a:extLst>
                  <a:ext uri="{0D108BD9-81ED-4DB2-BD59-A6C34878D82A}">
                    <a16:rowId xmlns:a16="http://schemas.microsoft.com/office/drawing/2014/main" val="10000"/>
                  </a:ext>
                </a:extLst>
              </a:tr>
              <a:tr h="916327">
                <a:tc>
                  <a:txBody>
                    <a:bodyPr/>
                    <a:lstStyle/>
                    <a:p>
                      <a:pPr marL="0" marR="0" indent="0" algn="just" fontAlgn="base" latinLnBrk="1">
                        <a:lnSpc>
                          <a:spcPct val="160000"/>
                        </a:lnSpc>
                        <a:spcBef>
                          <a:spcPts val="0"/>
                        </a:spcBef>
                        <a:spcAft>
                          <a:spcPts val="0"/>
                        </a:spcAft>
                      </a:pPr>
                      <a:r>
                        <a:rPr lang="ko-KR" altLang="en-US" sz="800" b="1" kern="0" spc="0" dirty="0">
                          <a:effectLst>
                            <a:outerShdw blurRad="38100" dist="38100" dir="2700000" algn="tl">
                              <a:srgbClr val="000000">
                                <a:alpha val="43137"/>
                              </a:srgbClr>
                            </a:outerShdw>
                          </a:effectLst>
                        </a:rPr>
                        <a:t>중국 국가표준 </a:t>
                      </a:r>
                      <a:r>
                        <a:rPr lang="en-US" altLang="ko-KR" sz="800" b="1" kern="0" spc="0" dirty="0">
                          <a:effectLst>
                            <a:outerShdw blurRad="38100" dist="38100" dir="2700000" algn="tl">
                              <a:srgbClr val="000000">
                                <a:alpha val="43137"/>
                              </a:srgbClr>
                            </a:outerShdw>
                          </a:effectLst>
                        </a:rPr>
                        <a:t>GB 7588-2003</a:t>
                      </a:r>
                      <a:endParaRPr lang="ko-KR" altLang="en-US" sz="800" b="1" kern="0" spc="0" dirty="0">
                        <a:effectLst>
                          <a:outerShdw blurRad="38100" dist="38100" dir="2700000" algn="tl">
                            <a:srgbClr val="000000">
                              <a:alpha val="43137"/>
                            </a:srgbClr>
                          </a:outerShdw>
                        </a:effectLst>
                      </a:endParaRPr>
                    </a:p>
                    <a:p>
                      <a:pPr latinLnBrk="1"/>
                      <a:endParaRPr lang="ko-KR" altLang="en-US" sz="800" b="1" dirty="0">
                        <a:solidFill>
                          <a:schemeClr val="bg1"/>
                        </a:solidFill>
                        <a:effectLst>
                          <a:outerShdw blurRad="38100" dist="38100" dir="2700000" algn="tl">
                            <a:srgbClr val="000000">
                              <a:alpha val="43137"/>
                            </a:srgbClr>
                          </a:outerShdw>
                        </a:effectLst>
                      </a:endParaRPr>
                    </a:p>
                  </a:txBody>
                  <a:tcPr anchor="ctr"/>
                </a:tc>
                <a:tc>
                  <a:txBody>
                    <a:bodyPr/>
                    <a:lstStyle/>
                    <a:p>
                      <a:pPr marL="0" marR="0" indent="0" algn="ctr" fontAlgn="base" latinLnBrk="1">
                        <a:lnSpc>
                          <a:spcPct val="160000"/>
                        </a:lnSpc>
                        <a:spcBef>
                          <a:spcPts val="0"/>
                        </a:spcBef>
                        <a:spcAft>
                          <a:spcPts val="0"/>
                        </a:spcAft>
                      </a:pPr>
                      <a:r>
                        <a:rPr lang="ko-KR" altLang="en-US" sz="800" kern="0" spc="0" dirty="0">
                          <a:effectLst/>
                        </a:rPr>
                        <a:t>전 기 식 </a:t>
                      </a:r>
                    </a:p>
                    <a:p>
                      <a:pPr marL="0" marR="0" indent="0" algn="just" fontAlgn="base" latinLnBrk="1">
                        <a:lnSpc>
                          <a:spcPct val="160000"/>
                        </a:lnSpc>
                        <a:spcBef>
                          <a:spcPts val="0"/>
                        </a:spcBef>
                        <a:spcAft>
                          <a:spcPts val="0"/>
                        </a:spcAft>
                      </a:pPr>
                      <a:r>
                        <a:rPr lang="en-US" altLang="ko-KR" sz="800" kern="0" spc="0" dirty="0">
                          <a:effectLst/>
                        </a:rPr>
                        <a:t>(</a:t>
                      </a:r>
                      <a:r>
                        <a:rPr lang="ko-KR" altLang="en-US" sz="800" kern="0" spc="0" dirty="0">
                          <a:effectLst/>
                        </a:rPr>
                        <a:t>유럽법과 동일</a:t>
                      </a:r>
                      <a:r>
                        <a:rPr lang="en-US" altLang="ko-KR" sz="800" kern="0" spc="0" dirty="0">
                          <a:effectLst/>
                        </a:rPr>
                        <a:t>)</a:t>
                      </a:r>
                      <a:endParaRPr lang="ko-KR" altLang="en-US" sz="800" kern="0" spc="0" dirty="0">
                        <a:effectLst/>
                      </a:endParaRPr>
                    </a:p>
                    <a:p>
                      <a:pPr latinLnBrk="1"/>
                      <a:endParaRPr lang="ko-KR" altLang="en-US" sz="800" dirty="0"/>
                    </a:p>
                  </a:txBody>
                  <a:tcPr anchor="ctr"/>
                </a:tc>
                <a:tc>
                  <a:txBody>
                    <a:bodyPr/>
                    <a:lstStyle/>
                    <a:p>
                      <a:pPr marL="0" marR="0" indent="0" algn="just" defTabSz="914400" rtl="0" eaLnBrk="1" fontAlgn="auto" latinLnBrk="1" hangingPunct="1">
                        <a:lnSpc>
                          <a:spcPct val="100000"/>
                        </a:lnSpc>
                        <a:spcBef>
                          <a:spcPts val="0"/>
                        </a:spcBef>
                        <a:spcAft>
                          <a:spcPts val="0"/>
                        </a:spcAft>
                        <a:buClrTx/>
                        <a:buSzTx/>
                        <a:buFontTx/>
                        <a:buNone/>
                        <a:tabLst/>
                        <a:defRPr/>
                      </a:pPr>
                      <a:r>
                        <a:rPr lang="en-US" altLang="zh-CN" sz="800" kern="0" spc="0" dirty="0">
                          <a:effectLst/>
                        </a:rPr>
                        <a:t>9. </a:t>
                      </a:r>
                    </a:p>
                    <a:p>
                      <a:pPr marL="0" marR="0" indent="0" algn="just" defTabSz="914400" rtl="0" eaLnBrk="1" fontAlgn="auto" latinLnBrk="1" hangingPunct="1">
                        <a:lnSpc>
                          <a:spcPct val="150000"/>
                        </a:lnSpc>
                        <a:spcBef>
                          <a:spcPts val="0"/>
                        </a:spcBef>
                        <a:spcAft>
                          <a:spcPts val="0"/>
                        </a:spcAft>
                        <a:buClrTx/>
                        <a:buSzTx/>
                        <a:buFontTx/>
                        <a:buNone/>
                        <a:tabLst/>
                        <a:defRPr/>
                      </a:pPr>
                      <a:r>
                        <a:rPr lang="zh-CN" altLang="en-US" sz="800" kern="0" spc="0" dirty="0">
                          <a:effectLst/>
                        </a:rPr>
                        <a:t>悬挂装置</a:t>
                      </a:r>
                      <a:r>
                        <a:rPr lang="en-US" altLang="zh-CN" sz="800" kern="0" spc="0" dirty="0">
                          <a:effectLst/>
                        </a:rPr>
                        <a:t>, </a:t>
                      </a:r>
                      <a:r>
                        <a:rPr lang="zh-CN" altLang="en-US" sz="800" kern="0" spc="0" dirty="0">
                          <a:effectLst/>
                        </a:rPr>
                        <a:t>补偿装置和超速保护装置</a:t>
                      </a:r>
                    </a:p>
                    <a:p>
                      <a:pPr algn="just" latinLnBrk="1"/>
                      <a:endParaRPr lang="ko-KR" altLang="en-US" sz="800" dirty="0"/>
                    </a:p>
                  </a:txBody>
                  <a:tcPr/>
                </a:tc>
                <a:tc>
                  <a:txBody>
                    <a:bodyPr/>
                    <a:lstStyle/>
                    <a:p>
                      <a:pPr marL="0" marR="0" indent="0" algn="just" defTabSz="914400" rtl="0" eaLnBrk="1" fontAlgn="auto" latinLnBrk="1" hangingPunct="1">
                        <a:lnSpc>
                          <a:spcPct val="100000"/>
                        </a:lnSpc>
                        <a:spcBef>
                          <a:spcPts val="0"/>
                        </a:spcBef>
                        <a:spcAft>
                          <a:spcPts val="0"/>
                        </a:spcAft>
                        <a:buClrTx/>
                        <a:buSzTx/>
                        <a:buFontTx/>
                        <a:buNone/>
                        <a:tabLst/>
                        <a:defRPr/>
                      </a:pPr>
                      <a:r>
                        <a:rPr lang="en-US" altLang="zh-CN" sz="800" kern="0" spc="0" dirty="0">
                          <a:effectLst/>
                        </a:rPr>
                        <a:t>9.5 </a:t>
                      </a:r>
                    </a:p>
                    <a:p>
                      <a:pPr marL="0" marR="0" indent="0" algn="just" defTabSz="914400" rtl="0" eaLnBrk="1" fontAlgn="auto" latinLnBrk="1" hangingPunct="1">
                        <a:lnSpc>
                          <a:spcPct val="150000"/>
                        </a:lnSpc>
                        <a:spcBef>
                          <a:spcPts val="0"/>
                        </a:spcBef>
                        <a:spcAft>
                          <a:spcPts val="0"/>
                        </a:spcAft>
                        <a:buClrTx/>
                        <a:buSzTx/>
                        <a:buFontTx/>
                        <a:buNone/>
                        <a:tabLst/>
                        <a:defRPr/>
                      </a:pPr>
                      <a:r>
                        <a:rPr lang="zh-CN" altLang="en-US" sz="800" kern="0" spc="0" dirty="0">
                          <a:effectLst/>
                        </a:rPr>
                        <a:t>各钢丝绳或链条之间的载荷分布</a:t>
                      </a:r>
                    </a:p>
                    <a:p>
                      <a:pPr algn="just" latinLnBrk="1"/>
                      <a:endParaRPr lang="ko-KR" altLang="en-US" sz="800" dirty="0"/>
                    </a:p>
                  </a:txBody>
                  <a:tcPr/>
                </a:tc>
                <a:tc>
                  <a:txBody>
                    <a:bodyPr/>
                    <a:lstStyle/>
                    <a:p>
                      <a:pPr marL="0" marR="0" indent="0" algn="just" defTabSz="914400" rtl="0" eaLnBrk="1" fontAlgn="auto" latinLnBrk="1" hangingPunct="1">
                        <a:lnSpc>
                          <a:spcPct val="100000"/>
                        </a:lnSpc>
                        <a:spcBef>
                          <a:spcPts val="0"/>
                        </a:spcBef>
                        <a:spcAft>
                          <a:spcPts val="0"/>
                        </a:spcAft>
                        <a:buClrTx/>
                        <a:buSzTx/>
                        <a:buFontTx/>
                        <a:buNone/>
                        <a:tabLst/>
                        <a:defRPr/>
                      </a:pPr>
                      <a:r>
                        <a:rPr lang="en-US" altLang="zh-CN" sz="800" kern="0" spc="0" dirty="0">
                          <a:effectLst/>
                        </a:rPr>
                        <a:t>9.5.1 </a:t>
                      </a:r>
                    </a:p>
                    <a:p>
                      <a:pPr marL="0" marR="0" indent="0" algn="just" defTabSz="914400" rtl="0" eaLnBrk="1" fontAlgn="auto" latinLnBrk="1" hangingPunct="1">
                        <a:lnSpc>
                          <a:spcPct val="150000"/>
                        </a:lnSpc>
                        <a:spcBef>
                          <a:spcPts val="0"/>
                        </a:spcBef>
                        <a:spcAft>
                          <a:spcPts val="0"/>
                        </a:spcAft>
                        <a:buClrTx/>
                        <a:buSzTx/>
                        <a:buFontTx/>
                        <a:buNone/>
                        <a:tabLst/>
                        <a:defRPr/>
                      </a:pPr>
                      <a:r>
                        <a:rPr lang="zh-CN" altLang="en-US" sz="800" kern="0" spc="0" dirty="0">
                          <a:effectLst/>
                        </a:rPr>
                        <a:t>至少在悬挂钢丝绳或链条的一端应设有一个调节装置用来平衡各绳或链的张力。</a:t>
                      </a:r>
                    </a:p>
                    <a:p>
                      <a:pPr algn="just" latinLnBrk="1"/>
                      <a:endParaRPr lang="ko-KR" altLang="en-US" sz="800" dirty="0"/>
                    </a:p>
                  </a:txBody>
                  <a:tcPr/>
                </a:tc>
                <a:tc>
                  <a:txBody>
                    <a:bodyPr/>
                    <a:lstStyle/>
                    <a:p>
                      <a:pPr marL="0" marR="0" indent="0" algn="just" fontAlgn="base" latinLnBrk="1">
                        <a:lnSpc>
                          <a:spcPct val="160000"/>
                        </a:lnSpc>
                        <a:spcBef>
                          <a:spcPts val="0"/>
                        </a:spcBef>
                        <a:spcAft>
                          <a:spcPts val="0"/>
                        </a:spcAft>
                      </a:pPr>
                      <a:r>
                        <a:rPr lang="en-US" altLang="zh-CN" sz="800" kern="0" spc="0" dirty="0">
                          <a:effectLst/>
                        </a:rPr>
                        <a:t>9.5.1.1 </a:t>
                      </a:r>
                      <a:endParaRPr lang="zh-CN" altLang="en-US" sz="800" kern="0" spc="0" dirty="0">
                        <a:effectLst/>
                      </a:endParaRPr>
                    </a:p>
                    <a:p>
                      <a:pPr marL="0" marR="0" indent="0" algn="just" fontAlgn="base" latinLnBrk="1">
                        <a:lnSpc>
                          <a:spcPct val="160000"/>
                        </a:lnSpc>
                        <a:spcBef>
                          <a:spcPts val="0"/>
                        </a:spcBef>
                        <a:spcAft>
                          <a:spcPts val="0"/>
                        </a:spcAft>
                      </a:pPr>
                      <a:r>
                        <a:rPr lang="zh-CN" altLang="en-US" sz="800" kern="0" spc="0" dirty="0">
                          <a:effectLst/>
                        </a:rPr>
                        <a:t>与链轮啮合的链条</a:t>
                      </a:r>
                      <a:r>
                        <a:rPr lang="en-US" altLang="zh-CN" sz="800" kern="0" spc="0" dirty="0">
                          <a:effectLst/>
                        </a:rPr>
                        <a:t>, </a:t>
                      </a:r>
                      <a:r>
                        <a:rPr lang="zh-CN" altLang="en-US" sz="800" kern="0" spc="0" dirty="0">
                          <a:effectLst/>
                        </a:rPr>
                        <a:t>在它们和轿厢及平衡重相连的端部</a:t>
                      </a:r>
                      <a:r>
                        <a:rPr lang="en-US" altLang="zh-CN" sz="800" kern="0" spc="0" dirty="0">
                          <a:effectLst/>
                        </a:rPr>
                        <a:t>,</a:t>
                      </a:r>
                      <a:r>
                        <a:rPr lang="zh-CN" altLang="en-US" sz="800" kern="0" spc="0" dirty="0">
                          <a:effectLst/>
                        </a:rPr>
                        <a:t>也应设有这样的平衡装置。</a:t>
                      </a:r>
                    </a:p>
                    <a:p>
                      <a:pPr algn="just" latinLnBrk="1"/>
                      <a:endParaRPr lang="ko-KR" altLang="en-US" sz="800" dirty="0"/>
                    </a:p>
                  </a:txBody>
                  <a:tcPr/>
                </a:tc>
                <a:tc>
                  <a:txBody>
                    <a:bodyPr/>
                    <a:lstStyle/>
                    <a:p>
                      <a:pPr marL="0" marR="0" indent="0" algn="just" fontAlgn="base" latinLnBrk="1">
                        <a:lnSpc>
                          <a:spcPct val="160000"/>
                        </a:lnSpc>
                        <a:spcBef>
                          <a:spcPts val="0"/>
                        </a:spcBef>
                        <a:spcAft>
                          <a:spcPts val="0"/>
                        </a:spcAft>
                      </a:pPr>
                      <a:r>
                        <a:rPr lang="en-US" altLang="zh-CN" sz="800" kern="0" spc="0" dirty="0">
                          <a:effectLst/>
                        </a:rPr>
                        <a:t>9.5.4</a:t>
                      </a:r>
                      <a:endParaRPr lang="zh-CN" altLang="en-US" sz="800" kern="0" spc="0" dirty="0">
                        <a:effectLst/>
                      </a:endParaRPr>
                    </a:p>
                    <a:p>
                      <a:pPr marL="0" marR="0" indent="0" algn="just" fontAlgn="base" latinLnBrk="1">
                        <a:lnSpc>
                          <a:spcPct val="160000"/>
                        </a:lnSpc>
                        <a:spcBef>
                          <a:spcPts val="0"/>
                        </a:spcBef>
                        <a:spcAft>
                          <a:spcPts val="0"/>
                        </a:spcAft>
                      </a:pPr>
                      <a:r>
                        <a:rPr lang="zh-CN" altLang="en-US" sz="800" kern="0" spc="0" dirty="0">
                          <a:effectLst/>
                        </a:rPr>
                        <a:t>调节钢丝绳或链条长度的装置在调节后</a:t>
                      </a:r>
                      <a:r>
                        <a:rPr lang="en-US" altLang="zh-CN" sz="800" kern="0" spc="0" dirty="0">
                          <a:effectLst/>
                        </a:rPr>
                        <a:t>, </a:t>
                      </a:r>
                      <a:r>
                        <a:rPr lang="zh-CN" altLang="en-US" sz="800" kern="0" spc="0" dirty="0">
                          <a:effectLst/>
                        </a:rPr>
                        <a:t>不应自行松动。</a:t>
                      </a:r>
                    </a:p>
                    <a:p>
                      <a:pPr algn="just" latinLnBrk="1"/>
                      <a:endParaRPr lang="ko-KR" altLang="en-US" sz="800" dirty="0"/>
                    </a:p>
                  </a:txBody>
                  <a:tcPr/>
                </a:tc>
                <a:extLst>
                  <a:ext uri="{0D108BD9-81ED-4DB2-BD59-A6C34878D82A}">
                    <a16:rowId xmlns:a16="http://schemas.microsoft.com/office/drawing/2014/main" val="10001"/>
                  </a:ext>
                </a:extLst>
              </a:tr>
              <a:tr h="1002800">
                <a:tc>
                  <a:txBody>
                    <a:bodyPr/>
                    <a:lstStyle/>
                    <a:p>
                      <a:pPr marL="0" marR="0" indent="0" algn="ctr" fontAlgn="base" latinLnBrk="1">
                        <a:lnSpc>
                          <a:spcPct val="160000"/>
                        </a:lnSpc>
                        <a:spcBef>
                          <a:spcPts val="0"/>
                        </a:spcBef>
                        <a:spcAft>
                          <a:spcPts val="0"/>
                        </a:spcAft>
                      </a:pPr>
                      <a:r>
                        <a:rPr lang="ko-KR" altLang="en-US" sz="800" b="1" kern="0" spc="0" dirty="0">
                          <a:effectLst>
                            <a:outerShdw blurRad="38100" dist="38100" dir="2700000" algn="tl">
                              <a:srgbClr val="000000">
                                <a:alpha val="43137"/>
                              </a:srgbClr>
                            </a:outerShdw>
                          </a:effectLst>
                        </a:rPr>
                        <a:t>한국 표준</a:t>
                      </a:r>
                    </a:p>
                    <a:p>
                      <a:pPr marL="0" marR="0" indent="0" algn="ctr" fontAlgn="base" latinLnBrk="1">
                        <a:lnSpc>
                          <a:spcPct val="160000"/>
                        </a:lnSpc>
                        <a:spcBef>
                          <a:spcPts val="0"/>
                        </a:spcBef>
                        <a:spcAft>
                          <a:spcPts val="0"/>
                        </a:spcAft>
                      </a:pPr>
                      <a:r>
                        <a:rPr lang="ko-KR" altLang="en-US" sz="800" b="1" kern="0" spc="0" dirty="0">
                          <a:effectLst>
                            <a:outerShdw blurRad="38100" dist="38100" dir="2700000" algn="tl">
                              <a:srgbClr val="000000">
                                <a:alpha val="43137"/>
                              </a:srgbClr>
                            </a:outerShdw>
                          </a:effectLst>
                        </a:rPr>
                        <a:t>안전관리법</a:t>
                      </a:r>
                      <a:endParaRPr lang="en-US" altLang="ko-KR" sz="800" b="1" kern="0" spc="0" dirty="0">
                        <a:effectLst>
                          <a:outerShdw blurRad="38100" dist="38100" dir="2700000" algn="tl">
                            <a:srgbClr val="000000">
                              <a:alpha val="43137"/>
                            </a:srgbClr>
                          </a:outerShdw>
                        </a:effectLst>
                      </a:endParaRPr>
                    </a:p>
                    <a:p>
                      <a:pPr marL="0" marR="0" indent="0" algn="ctr" fontAlgn="base" latinLnBrk="1">
                        <a:lnSpc>
                          <a:spcPct val="160000"/>
                        </a:lnSpc>
                        <a:spcBef>
                          <a:spcPts val="0"/>
                        </a:spcBef>
                        <a:spcAft>
                          <a:spcPts val="0"/>
                        </a:spcAft>
                      </a:pPr>
                      <a:r>
                        <a:rPr lang="en-US" altLang="ko-KR" sz="800" b="1" kern="0" spc="0" dirty="0">
                          <a:effectLst>
                            <a:outerShdw blurRad="38100" dist="38100" dir="2700000" algn="tl">
                              <a:srgbClr val="000000">
                                <a:alpha val="43137"/>
                              </a:srgbClr>
                            </a:outerShdw>
                          </a:effectLst>
                        </a:rPr>
                        <a:t>2016</a:t>
                      </a:r>
                      <a:endParaRPr lang="ko-KR" altLang="en-US" sz="800" b="1" kern="0" spc="0" dirty="0">
                        <a:effectLst>
                          <a:outerShdw blurRad="38100" dist="38100" dir="2700000" algn="tl">
                            <a:srgbClr val="000000">
                              <a:alpha val="43137"/>
                            </a:srgbClr>
                          </a:outerShdw>
                        </a:effectLst>
                      </a:endParaRPr>
                    </a:p>
                    <a:p>
                      <a:pPr latinLnBrk="1"/>
                      <a:endParaRPr lang="ko-KR" altLang="en-US" sz="800" b="1" dirty="0">
                        <a:solidFill>
                          <a:schemeClr val="bg1"/>
                        </a:solidFill>
                        <a:effectLst>
                          <a:outerShdw blurRad="38100" dist="38100" dir="2700000" algn="tl">
                            <a:srgbClr val="000000">
                              <a:alpha val="43137"/>
                            </a:srgbClr>
                          </a:outerShdw>
                        </a:effectLst>
                      </a:endParaRPr>
                    </a:p>
                  </a:txBody>
                  <a:tcPr anchor="ctr"/>
                </a:tc>
                <a:tc>
                  <a:txBody>
                    <a:bodyPr/>
                    <a:lstStyle/>
                    <a:p>
                      <a:pPr marL="0" marR="0" indent="0" algn="ctr" fontAlgn="base" latinLnBrk="1">
                        <a:lnSpc>
                          <a:spcPct val="160000"/>
                        </a:lnSpc>
                        <a:spcBef>
                          <a:spcPts val="0"/>
                        </a:spcBef>
                        <a:spcAft>
                          <a:spcPts val="0"/>
                        </a:spcAft>
                      </a:pPr>
                      <a:r>
                        <a:rPr lang="ko-KR" altLang="en-US" sz="800" kern="0" spc="0" dirty="0">
                          <a:effectLst/>
                        </a:rPr>
                        <a:t>전 기 식 </a:t>
                      </a:r>
                    </a:p>
                    <a:p>
                      <a:pPr marL="0" marR="0" indent="0" algn="just" fontAlgn="base" latinLnBrk="1">
                        <a:lnSpc>
                          <a:spcPct val="160000"/>
                        </a:lnSpc>
                        <a:spcBef>
                          <a:spcPts val="0"/>
                        </a:spcBef>
                        <a:spcAft>
                          <a:spcPts val="0"/>
                        </a:spcAft>
                      </a:pPr>
                      <a:r>
                        <a:rPr lang="en-US" altLang="ko-KR" sz="800" kern="0" spc="0" dirty="0">
                          <a:effectLst/>
                        </a:rPr>
                        <a:t>(</a:t>
                      </a:r>
                      <a:r>
                        <a:rPr lang="ko-KR" altLang="en-US" sz="800" kern="0" spc="0" dirty="0">
                          <a:effectLst/>
                        </a:rPr>
                        <a:t>유럽법과 동일</a:t>
                      </a:r>
                      <a:r>
                        <a:rPr lang="en-US" altLang="ko-KR" sz="800" kern="0" spc="0" dirty="0">
                          <a:effectLst/>
                        </a:rPr>
                        <a:t>)</a:t>
                      </a:r>
                      <a:endParaRPr lang="ko-KR" altLang="en-US" sz="800" kern="0" spc="0" dirty="0">
                        <a:effectLst/>
                      </a:endParaRPr>
                    </a:p>
                    <a:p>
                      <a:pPr latinLnBrk="1"/>
                      <a:endParaRPr lang="ko-KR" altLang="en-US" sz="800" dirty="0"/>
                    </a:p>
                  </a:txBody>
                  <a:tcPr anchor="ctr"/>
                </a:tc>
                <a:tc>
                  <a:txBody>
                    <a:bodyPr/>
                    <a:lstStyle/>
                    <a:p>
                      <a:pPr marL="0" marR="0" indent="0" algn="just" defTabSz="914400" rtl="0" eaLnBrk="1" fontAlgn="auto" latinLnBrk="1" hangingPunct="1">
                        <a:lnSpc>
                          <a:spcPct val="150000"/>
                        </a:lnSpc>
                        <a:spcBef>
                          <a:spcPts val="0"/>
                        </a:spcBef>
                        <a:spcAft>
                          <a:spcPts val="0"/>
                        </a:spcAft>
                        <a:buClrTx/>
                        <a:buSzTx/>
                        <a:buFontTx/>
                        <a:buNone/>
                        <a:tabLst/>
                        <a:defRPr/>
                      </a:pPr>
                      <a:r>
                        <a:rPr lang="en-US" altLang="ko-KR" sz="800" kern="0" spc="0" dirty="0">
                          <a:effectLst/>
                        </a:rPr>
                        <a:t>9. </a:t>
                      </a:r>
                    </a:p>
                    <a:p>
                      <a:pPr marL="0" marR="0" indent="0" algn="just" defTabSz="914400" rtl="0" eaLnBrk="1" fontAlgn="auto" latinLnBrk="1" hangingPunct="1">
                        <a:lnSpc>
                          <a:spcPct val="150000"/>
                        </a:lnSpc>
                        <a:spcBef>
                          <a:spcPts val="0"/>
                        </a:spcBef>
                        <a:spcAft>
                          <a:spcPts val="0"/>
                        </a:spcAft>
                        <a:buClrTx/>
                        <a:buSzTx/>
                        <a:buFontTx/>
                        <a:buNone/>
                        <a:tabLst/>
                        <a:defRPr/>
                      </a:pPr>
                      <a:r>
                        <a:rPr lang="ko-KR" altLang="en-US" sz="800" kern="0" spc="0" dirty="0">
                          <a:effectLst/>
                        </a:rPr>
                        <a:t>현수</a:t>
                      </a:r>
                      <a:r>
                        <a:rPr lang="en-US" altLang="ko-KR" sz="800" kern="0" spc="0" dirty="0">
                          <a:effectLst/>
                        </a:rPr>
                        <a:t>, </a:t>
                      </a:r>
                      <a:r>
                        <a:rPr lang="ko-KR" altLang="en-US" sz="800" kern="0" spc="0" dirty="0">
                          <a:effectLst/>
                        </a:rPr>
                        <a:t>보상</a:t>
                      </a:r>
                      <a:r>
                        <a:rPr lang="en-US" altLang="ko-KR" sz="800" kern="0" spc="0" dirty="0">
                          <a:effectLst/>
                        </a:rPr>
                        <a:t>, </a:t>
                      </a:r>
                      <a:r>
                        <a:rPr lang="ko-KR" altLang="en-US" sz="800" kern="0" spc="0" dirty="0" err="1">
                          <a:effectLst/>
                        </a:rPr>
                        <a:t>카의</a:t>
                      </a:r>
                      <a:r>
                        <a:rPr lang="ko-KR" altLang="en-US" sz="800" kern="0" spc="0" dirty="0">
                          <a:effectLst/>
                        </a:rPr>
                        <a:t> 상승과속 및 의도되지 않은 움직임의 보호</a:t>
                      </a:r>
                    </a:p>
                    <a:p>
                      <a:pPr algn="just" latinLnBrk="1">
                        <a:lnSpc>
                          <a:spcPct val="150000"/>
                        </a:lnSpc>
                      </a:pPr>
                      <a:endParaRPr lang="ko-KR" altLang="en-US" sz="800" dirty="0"/>
                    </a:p>
                  </a:txBody>
                  <a:tcPr/>
                </a:tc>
                <a:tc>
                  <a:txBody>
                    <a:bodyPr/>
                    <a:lstStyle/>
                    <a:p>
                      <a:pPr marL="0" marR="0" indent="0" algn="just" defTabSz="914400" rtl="0" eaLnBrk="1" fontAlgn="auto" latinLnBrk="1" hangingPunct="1">
                        <a:lnSpc>
                          <a:spcPct val="150000"/>
                        </a:lnSpc>
                        <a:spcBef>
                          <a:spcPts val="0"/>
                        </a:spcBef>
                        <a:spcAft>
                          <a:spcPts val="0"/>
                        </a:spcAft>
                        <a:buClrTx/>
                        <a:buSzTx/>
                        <a:buFontTx/>
                        <a:buNone/>
                        <a:tabLst/>
                        <a:defRPr/>
                      </a:pPr>
                      <a:r>
                        <a:rPr lang="en-US" altLang="ko-KR" sz="800" kern="0" spc="0" dirty="0">
                          <a:effectLst/>
                        </a:rPr>
                        <a:t>9.5 </a:t>
                      </a:r>
                    </a:p>
                    <a:p>
                      <a:pPr marL="0" marR="0" indent="0" algn="just" defTabSz="914400" rtl="0" eaLnBrk="1" fontAlgn="auto" latinLnBrk="1" hangingPunct="1">
                        <a:lnSpc>
                          <a:spcPct val="150000"/>
                        </a:lnSpc>
                        <a:spcBef>
                          <a:spcPts val="0"/>
                        </a:spcBef>
                        <a:spcAft>
                          <a:spcPts val="0"/>
                        </a:spcAft>
                        <a:buClrTx/>
                        <a:buSzTx/>
                        <a:buFontTx/>
                        <a:buNone/>
                        <a:tabLst/>
                        <a:defRPr/>
                      </a:pPr>
                      <a:r>
                        <a:rPr lang="ko-KR" altLang="en-US" sz="800" kern="0" spc="0" dirty="0">
                          <a:effectLst/>
                        </a:rPr>
                        <a:t>로프와 로프 사이 또는 체인과 </a:t>
                      </a:r>
                      <a:r>
                        <a:rPr lang="ko-KR" altLang="en-US" sz="800" kern="0" spc="0" dirty="0" err="1">
                          <a:effectLst/>
                        </a:rPr>
                        <a:t>체인사이의</a:t>
                      </a:r>
                      <a:r>
                        <a:rPr lang="ko-KR" altLang="en-US" sz="800" kern="0" spc="0" dirty="0">
                          <a:effectLst/>
                        </a:rPr>
                        <a:t> 하중 분산</a:t>
                      </a:r>
                    </a:p>
                    <a:p>
                      <a:pPr algn="just" latinLnBrk="1">
                        <a:lnSpc>
                          <a:spcPct val="150000"/>
                        </a:lnSpc>
                      </a:pPr>
                      <a:endParaRPr lang="ko-KR" altLang="en-US" sz="800" dirty="0"/>
                    </a:p>
                  </a:txBody>
                  <a:tcPr/>
                </a:tc>
                <a:tc>
                  <a:txBody>
                    <a:bodyPr/>
                    <a:lstStyle/>
                    <a:p>
                      <a:pPr marL="0" marR="0" indent="0" algn="just" defTabSz="914400" rtl="0" eaLnBrk="1" fontAlgn="auto" latinLnBrk="1" hangingPunct="1">
                        <a:lnSpc>
                          <a:spcPct val="150000"/>
                        </a:lnSpc>
                        <a:spcBef>
                          <a:spcPts val="0"/>
                        </a:spcBef>
                        <a:spcAft>
                          <a:spcPts val="0"/>
                        </a:spcAft>
                        <a:buClrTx/>
                        <a:buSzTx/>
                        <a:buFontTx/>
                        <a:buNone/>
                        <a:tabLst/>
                        <a:defRPr/>
                      </a:pPr>
                      <a:r>
                        <a:rPr lang="en-US" altLang="ko-KR" sz="800" kern="0" spc="0" dirty="0">
                          <a:effectLst/>
                        </a:rPr>
                        <a:t>9.5.1 </a:t>
                      </a:r>
                    </a:p>
                    <a:p>
                      <a:pPr marL="0" marR="0" indent="0" algn="just" defTabSz="914400" rtl="0" eaLnBrk="1" fontAlgn="auto" latinLnBrk="1" hangingPunct="1">
                        <a:lnSpc>
                          <a:spcPct val="150000"/>
                        </a:lnSpc>
                        <a:spcBef>
                          <a:spcPts val="0"/>
                        </a:spcBef>
                        <a:spcAft>
                          <a:spcPts val="0"/>
                        </a:spcAft>
                        <a:buClrTx/>
                        <a:buSzTx/>
                        <a:buFontTx/>
                        <a:buNone/>
                        <a:tabLst/>
                        <a:defRPr/>
                      </a:pPr>
                      <a:r>
                        <a:rPr lang="ko-KR" altLang="en-US" sz="800" kern="0" spc="0" dirty="0">
                          <a:effectLst/>
                        </a:rPr>
                        <a:t>로프 또는 체인의 끝부분에는 현수로프 체인의 </a:t>
                      </a:r>
                      <a:r>
                        <a:rPr lang="ko-KR" altLang="en-US" sz="800" b="1" kern="0" spc="0" dirty="0">
                          <a:effectLst>
                            <a:outerShdw blurRad="38100" dist="38100" dir="2700000" algn="tl">
                              <a:srgbClr val="000000">
                                <a:alpha val="43137"/>
                              </a:srgbClr>
                            </a:outerShdw>
                          </a:effectLst>
                        </a:rPr>
                        <a:t>장력을 자동으로 균등하게 하는 장치</a:t>
                      </a:r>
                      <a:r>
                        <a:rPr lang="ko-KR" altLang="en-US" sz="800" kern="0" spc="0" dirty="0">
                          <a:effectLst/>
                        </a:rPr>
                        <a:t>가 있어야 한다</a:t>
                      </a:r>
                      <a:r>
                        <a:rPr lang="en-US" altLang="ko-KR" sz="800" kern="0" spc="0" dirty="0">
                          <a:effectLst/>
                        </a:rPr>
                        <a:t>.</a:t>
                      </a:r>
                      <a:endParaRPr lang="ko-KR" altLang="en-US" sz="800" kern="0" spc="0" dirty="0">
                        <a:effectLst/>
                      </a:endParaRPr>
                    </a:p>
                    <a:p>
                      <a:pPr algn="just" latinLnBrk="1">
                        <a:lnSpc>
                          <a:spcPct val="150000"/>
                        </a:lnSpc>
                      </a:pPr>
                      <a:endParaRPr lang="ko-KR" altLang="en-US" sz="800" dirty="0"/>
                    </a:p>
                  </a:txBody>
                  <a:tcPr/>
                </a:tc>
                <a:tc>
                  <a:txBody>
                    <a:bodyPr/>
                    <a:lstStyle/>
                    <a:p>
                      <a:pPr marL="0" marR="0" indent="0" algn="just" defTabSz="914400" rtl="0" eaLnBrk="1" fontAlgn="auto" latinLnBrk="1" hangingPunct="1">
                        <a:lnSpc>
                          <a:spcPct val="150000"/>
                        </a:lnSpc>
                        <a:spcBef>
                          <a:spcPts val="0"/>
                        </a:spcBef>
                        <a:spcAft>
                          <a:spcPts val="0"/>
                        </a:spcAft>
                        <a:buClrTx/>
                        <a:buSzTx/>
                        <a:buFontTx/>
                        <a:buNone/>
                        <a:tabLst/>
                        <a:defRPr/>
                      </a:pPr>
                      <a:r>
                        <a:rPr lang="en-US" altLang="ko-KR" sz="800" kern="0" spc="0" dirty="0">
                          <a:effectLst/>
                        </a:rPr>
                        <a:t>9.5.1.1 </a:t>
                      </a:r>
                    </a:p>
                    <a:p>
                      <a:pPr marL="0" marR="0" indent="0" algn="just" defTabSz="914400" rtl="0" eaLnBrk="1" fontAlgn="auto" latinLnBrk="1" hangingPunct="1">
                        <a:lnSpc>
                          <a:spcPct val="150000"/>
                        </a:lnSpc>
                        <a:spcBef>
                          <a:spcPts val="0"/>
                        </a:spcBef>
                        <a:spcAft>
                          <a:spcPts val="0"/>
                        </a:spcAft>
                        <a:buClrTx/>
                        <a:buSzTx/>
                        <a:buFontTx/>
                        <a:buNone/>
                        <a:tabLst/>
                        <a:defRPr/>
                      </a:pPr>
                      <a:r>
                        <a:rPr lang="ko-KR" altLang="en-US" sz="800" kern="0" spc="0" dirty="0" err="1">
                          <a:effectLst/>
                        </a:rPr>
                        <a:t>스프라켓에</a:t>
                      </a:r>
                      <a:r>
                        <a:rPr lang="ko-KR" altLang="en-US" sz="800" kern="0" spc="0" dirty="0">
                          <a:effectLst/>
                        </a:rPr>
                        <a:t> 연결하는 체인의 경우</a:t>
                      </a:r>
                      <a:r>
                        <a:rPr lang="en-US" altLang="ko-KR" sz="800" kern="0" spc="0" dirty="0">
                          <a:effectLst/>
                        </a:rPr>
                        <a:t>, </a:t>
                      </a:r>
                      <a:r>
                        <a:rPr lang="ko-KR" altLang="en-US" sz="800" kern="0" spc="0" dirty="0" err="1">
                          <a:effectLst/>
                        </a:rPr>
                        <a:t>카에</a:t>
                      </a:r>
                      <a:r>
                        <a:rPr lang="ko-KR" altLang="en-US" sz="800" kern="0" spc="0" dirty="0">
                          <a:effectLst/>
                        </a:rPr>
                        <a:t> 고정된 끝부분 뿐만 아니라 평형추에 고정된 끝부분에도 </a:t>
                      </a:r>
                      <a:r>
                        <a:rPr lang="ko-KR" altLang="en-US" sz="800" b="1" kern="0" spc="0" dirty="0">
                          <a:effectLst>
                            <a:outerShdw blurRad="38100" dist="38100" dir="2700000" algn="tl">
                              <a:srgbClr val="000000">
                                <a:alpha val="43137"/>
                              </a:srgbClr>
                            </a:outerShdw>
                          </a:effectLst>
                        </a:rPr>
                        <a:t>장력을 자동으로 균등하게 하는 장치</a:t>
                      </a:r>
                      <a:r>
                        <a:rPr lang="ko-KR" altLang="en-US" sz="800" kern="0" spc="0" dirty="0">
                          <a:effectLst/>
                        </a:rPr>
                        <a:t>가 있어야 한다</a:t>
                      </a:r>
                      <a:r>
                        <a:rPr lang="en-US" altLang="ko-KR" sz="800" kern="0" spc="0" dirty="0">
                          <a:effectLst/>
                        </a:rPr>
                        <a:t>.</a:t>
                      </a:r>
                      <a:endParaRPr lang="ko-KR" altLang="en-US" sz="800" kern="0" spc="0" dirty="0">
                        <a:effectLst/>
                      </a:endParaRPr>
                    </a:p>
                    <a:p>
                      <a:pPr algn="just" latinLnBrk="1">
                        <a:lnSpc>
                          <a:spcPct val="150000"/>
                        </a:lnSpc>
                      </a:pPr>
                      <a:endParaRPr lang="ko-KR" altLang="en-US" sz="800" dirty="0"/>
                    </a:p>
                  </a:txBody>
                  <a:tcPr/>
                </a:tc>
                <a:tc>
                  <a:txBody>
                    <a:bodyPr/>
                    <a:lstStyle/>
                    <a:p>
                      <a:pPr marL="0" marR="0" indent="0" algn="just" fontAlgn="base" latinLnBrk="1">
                        <a:lnSpc>
                          <a:spcPct val="160000"/>
                        </a:lnSpc>
                        <a:spcBef>
                          <a:spcPts val="0"/>
                        </a:spcBef>
                        <a:spcAft>
                          <a:spcPts val="0"/>
                        </a:spcAft>
                      </a:pPr>
                      <a:r>
                        <a:rPr lang="en-US" altLang="ko-KR" sz="800" kern="0" spc="0" dirty="0">
                          <a:effectLst/>
                        </a:rPr>
                        <a:t>9.5.4. </a:t>
                      </a:r>
                    </a:p>
                    <a:p>
                      <a:pPr marL="0" marR="0" indent="0" algn="just" fontAlgn="base" latinLnBrk="1">
                        <a:lnSpc>
                          <a:spcPct val="160000"/>
                        </a:lnSpc>
                        <a:spcBef>
                          <a:spcPts val="0"/>
                        </a:spcBef>
                        <a:spcAft>
                          <a:spcPts val="0"/>
                        </a:spcAft>
                      </a:pPr>
                      <a:r>
                        <a:rPr lang="ko-KR" altLang="en-US" sz="800" kern="0" spc="0" dirty="0">
                          <a:effectLst/>
                        </a:rPr>
                        <a:t>로프 또는 체인의 길이를 조정하는 장치는 조정 후 이 장치가 자체적으로 로프 또는 체인을 느슨하게 만들지 못하도록 하는 방법으로 제작되어야 한다</a:t>
                      </a:r>
                      <a:r>
                        <a:rPr lang="en-US" altLang="ko-KR" sz="800" kern="0" spc="0" dirty="0">
                          <a:effectLst/>
                        </a:rPr>
                        <a:t>.</a:t>
                      </a:r>
                      <a:endParaRPr lang="ko-KR" altLang="en-US" sz="800" kern="0" spc="0" dirty="0">
                        <a:effectLst/>
                      </a:endParaRPr>
                    </a:p>
                    <a:p>
                      <a:pPr algn="just" latinLnBrk="1"/>
                      <a:endParaRPr lang="ko-KR" altLang="en-US" sz="800" dirty="0"/>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687840" y="1938898"/>
            <a:ext cx="5828376" cy="553998"/>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nSpc>
                <a:spcPct val="150000"/>
              </a:lnSpc>
            </a:pPr>
            <a:r>
              <a:rPr lang="ko-KR" altLang="en-US" sz="1000" dirty="0">
                <a:solidFill>
                  <a:schemeClr val="bg1"/>
                </a:solidFill>
              </a:rPr>
              <a:t>전세계 승강기 안전 관리법은 </a:t>
            </a:r>
            <a:r>
              <a:rPr lang="en-US" altLang="ko-KR" sz="1000" dirty="0">
                <a:solidFill>
                  <a:schemeClr val="bg1"/>
                </a:solidFill>
              </a:rPr>
              <a:t>“</a:t>
            </a:r>
            <a:r>
              <a:rPr lang="ko-KR" altLang="en-US" sz="1000" dirty="0">
                <a:solidFill>
                  <a:schemeClr val="bg1"/>
                </a:solidFill>
              </a:rPr>
              <a:t>승강기의 </a:t>
            </a:r>
            <a:r>
              <a:rPr lang="ko-KR" altLang="en-US" sz="1000" b="1" dirty="0">
                <a:solidFill>
                  <a:schemeClr val="bg1"/>
                </a:solidFill>
              </a:rPr>
              <a:t>와이어로프는 동일한 장력을 받고 있도록 장치의 설치를 제도화 </a:t>
            </a:r>
            <a:r>
              <a:rPr lang="ko-KR" altLang="en-US" sz="1000" dirty="0">
                <a:solidFill>
                  <a:schemeClr val="bg1"/>
                </a:solidFill>
              </a:rPr>
              <a:t>하고 있기 때문에 시장 진입 환경이 매우 좋은 상태</a:t>
            </a:r>
            <a:r>
              <a:rPr lang="en-US" altLang="ko-KR" sz="1000" dirty="0">
                <a:solidFill>
                  <a:schemeClr val="bg1"/>
                </a:solidFill>
              </a:rPr>
              <a:t>.</a:t>
            </a:r>
            <a:endParaRPr lang="ko-KR" altLang="en-US" sz="1000" dirty="0">
              <a:solidFill>
                <a:schemeClr val="bg1"/>
              </a:solidFill>
            </a:endParaRPr>
          </a:p>
        </p:txBody>
      </p:sp>
      <p:sp>
        <p:nvSpPr>
          <p:cNvPr id="5" name="TextBox 4"/>
          <p:cNvSpPr txBox="1"/>
          <p:nvPr/>
        </p:nvSpPr>
        <p:spPr>
          <a:xfrm>
            <a:off x="6858000" y="2031231"/>
            <a:ext cx="1602432" cy="369332"/>
          </a:xfrm>
          <a:prstGeom prst="rect">
            <a:avLst/>
          </a:prstGeom>
          <a:solidFill>
            <a:schemeClr val="accent5">
              <a:lumMod val="75000"/>
            </a:schemeClr>
          </a:solidFill>
        </p:spPr>
        <p:txBody>
          <a:bodyPr wrap="square" rtlCol="0">
            <a:spAutoFit/>
          </a:bodyPr>
          <a:lstStyle/>
          <a:p>
            <a:pPr algn="ctr"/>
            <a:r>
              <a:rPr lang="ko-KR" altLang="en-US" b="1" dirty="0">
                <a:solidFill>
                  <a:schemeClr val="bg1"/>
                </a:solidFill>
                <a:latin typeface="굴림" panose="020B0600000101010101" pitchFamily="50" charset="-127"/>
                <a:ea typeface="굴림" panose="020B0600000101010101" pitchFamily="50" charset="-127"/>
              </a:rPr>
              <a:t>국 제 표 준</a:t>
            </a:r>
          </a:p>
        </p:txBody>
      </p:sp>
      <p:sp>
        <p:nvSpPr>
          <p:cNvPr id="17" name="TextBox 16"/>
          <p:cNvSpPr txBox="1"/>
          <p:nvPr/>
        </p:nvSpPr>
        <p:spPr>
          <a:xfrm>
            <a:off x="6538465" y="990019"/>
            <a:ext cx="2426023" cy="246221"/>
          </a:xfrm>
          <a:prstGeom prst="rect">
            <a:avLst/>
          </a:prstGeom>
          <a:noFill/>
        </p:spPr>
        <p:txBody>
          <a:bodyPr wrap="square" rtlCol="0">
            <a:spAutoFit/>
          </a:bodyPr>
          <a:lstStyle/>
          <a:p>
            <a:r>
              <a:rPr lang="ko-KR" altLang="en-US" sz="1000"/>
              <a:t>승강기 안전관리법과 관련한  국제 표준</a:t>
            </a:r>
            <a:endParaRPr lang="ko-KR" altLang="en-US" sz="1000" dirty="0"/>
          </a:p>
        </p:txBody>
      </p:sp>
    </p:spTree>
    <p:extLst>
      <p:ext uri="{BB962C8B-B14F-4D97-AF65-F5344CB8AC3E}">
        <p14:creationId xmlns:p14="http://schemas.microsoft.com/office/powerpoint/2010/main" val="342829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모서리가 둥근 직사각형 10"/>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graphicFrame>
        <p:nvGraphicFramePr>
          <p:cNvPr id="5" name="다이어그램 4"/>
          <p:cNvGraphicFramePr/>
          <p:nvPr>
            <p:extLst>
              <p:ext uri="{D42A27DB-BD31-4B8C-83A1-F6EECF244321}">
                <p14:modId xmlns:p14="http://schemas.microsoft.com/office/powerpoint/2010/main" val="3790444017"/>
              </p:ext>
            </p:extLst>
          </p:nvPr>
        </p:nvGraphicFramePr>
        <p:xfrm>
          <a:off x="323528" y="2564904"/>
          <a:ext cx="6264696"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641976" y="4149080"/>
            <a:ext cx="936104" cy="369332"/>
          </a:xfrm>
          <a:prstGeom prst="rect">
            <a:avLst/>
          </a:prstGeom>
          <a:solidFill>
            <a:schemeClr val="accent5">
              <a:lumMod val="75000"/>
            </a:schemeClr>
          </a:solidFill>
        </p:spPr>
        <p:txBody>
          <a:bodyPr wrap="square" rtlCol="0">
            <a:spAutoFit/>
          </a:bodyPr>
          <a:lstStyle/>
          <a:p>
            <a:pPr algn="ctr"/>
            <a:r>
              <a:rPr lang="ko-KR" altLang="en-US" b="1" dirty="0">
                <a:solidFill>
                  <a:schemeClr val="bg1"/>
                </a:solidFill>
                <a:latin typeface="굴림" panose="020B0600000101010101" pitchFamily="50" charset="-127"/>
                <a:ea typeface="굴림" panose="020B0600000101010101" pitchFamily="50" charset="-127"/>
              </a:rPr>
              <a:t>표준화</a:t>
            </a:r>
          </a:p>
        </p:txBody>
      </p:sp>
      <p:sp>
        <p:nvSpPr>
          <p:cNvPr id="16" name="TextBox 15"/>
          <p:cNvSpPr txBox="1"/>
          <p:nvPr/>
        </p:nvSpPr>
        <p:spPr>
          <a:xfrm>
            <a:off x="6641976" y="2996952"/>
            <a:ext cx="1241884" cy="369332"/>
          </a:xfrm>
          <a:prstGeom prst="rect">
            <a:avLst/>
          </a:prstGeom>
          <a:solidFill>
            <a:schemeClr val="accent5">
              <a:lumMod val="75000"/>
            </a:schemeClr>
          </a:solidFill>
        </p:spPr>
        <p:txBody>
          <a:bodyPr wrap="square" rtlCol="0">
            <a:spAutoFit/>
          </a:bodyPr>
          <a:lstStyle/>
          <a:p>
            <a:pPr algn="ctr"/>
            <a:r>
              <a:rPr lang="ko-KR" altLang="en-US" b="1" dirty="0">
                <a:solidFill>
                  <a:schemeClr val="bg1"/>
                </a:solidFill>
                <a:latin typeface="굴림" panose="020B0600000101010101" pitchFamily="50" charset="-127"/>
                <a:ea typeface="굴림" panose="020B0600000101010101" pitchFamily="50" charset="-127"/>
              </a:rPr>
              <a:t>법 시행</a:t>
            </a:r>
          </a:p>
        </p:txBody>
      </p:sp>
      <p:sp>
        <p:nvSpPr>
          <p:cNvPr id="18" name="TextBox 17"/>
          <p:cNvSpPr txBox="1"/>
          <p:nvPr/>
        </p:nvSpPr>
        <p:spPr>
          <a:xfrm>
            <a:off x="6642720" y="5157192"/>
            <a:ext cx="1944216" cy="369332"/>
          </a:xfrm>
          <a:prstGeom prst="rect">
            <a:avLst/>
          </a:prstGeom>
          <a:solidFill>
            <a:schemeClr val="accent5">
              <a:lumMod val="75000"/>
            </a:schemeClr>
          </a:solidFill>
        </p:spPr>
        <p:txBody>
          <a:bodyPr wrap="square" rtlCol="0">
            <a:spAutoFit/>
          </a:bodyPr>
          <a:lstStyle/>
          <a:p>
            <a:pPr algn="ctr"/>
            <a:r>
              <a:rPr lang="ko-KR" altLang="en-US" b="1" dirty="0">
                <a:solidFill>
                  <a:schemeClr val="bg1"/>
                </a:solidFill>
                <a:latin typeface="굴림" panose="020B0600000101010101" pitchFamily="50" charset="-127"/>
                <a:ea typeface="굴림" panose="020B0600000101010101" pitchFamily="50" charset="-127"/>
              </a:rPr>
              <a:t>수입대체 및 수출</a:t>
            </a:r>
          </a:p>
        </p:txBody>
      </p:sp>
      <p:sp>
        <p:nvSpPr>
          <p:cNvPr id="17" name="모서리가 둥근 직사각형 16"/>
          <p:cNvSpPr/>
          <p:nvPr/>
        </p:nvSpPr>
        <p:spPr>
          <a:xfrm>
            <a:off x="4002596" y="1556792"/>
            <a:ext cx="143350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19" name="모서리가 둥근 직사각형 18"/>
          <p:cNvSpPr/>
          <p:nvPr/>
        </p:nvSpPr>
        <p:spPr>
          <a:xfrm>
            <a:off x="2328664" y="1552880"/>
            <a:ext cx="1466459"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경제파급효과</a:t>
            </a:r>
          </a:p>
        </p:txBody>
      </p:sp>
      <p:sp>
        <p:nvSpPr>
          <p:cNvPr id="20" name="모서리가 둥근 직사각형 19"/>
          <p:cNvSpPr/>
          <p:nvPr/>
        </p:nvSpPr>
        <p:spPr>
          <a:xfrm>
            <a:off x="68356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기술파급효과</a:t>
            </a:r>
          </a:p>
        </p:txBody>
      </p:sp>
      <p:sp>
        <p:nvSpPr>
          <p:cNvPr id="21" name="TextBox 20"/>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Tree>
    <p:extLst>
      <p:ext uri="{BB962C8B-B14F-4D97-AF65-F5344CB8AC3E}">
        <p14:creationId xmlns:p14="http://schemas.microsoft.com/office/powerpoint/2010/main" val="184462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모서리가 둥근 직사각형 11"/>
          <p:cNvSpPr/>
          <p:nvPr/>
        </p:nvSpPr>
        <p:spPr>
          <a:xfrm>
            <a:off x="3921971" y="1558748"/>
            <a:ext cx="1333891"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13" name="모서리가 둥근 직사각형 12"/>
          <p:cNvSpPr/>
          <p:nvPr/>
        </p:nvSpPr>
        <p:spPr>
          <a:xfrm>
            <a:off x="611560" y="1560863"/>
            <a:ext cx="1364561"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기술파급효과</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204739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경제파급효과</a:t>
            </a:r>
          </a:p>
        </p:txBody>
      </p:sp>
      <p:sp>
        <p:nvSpPr>
          <p:cNvPr id="8" name="직사각형 7"/>
          <p:cNvSpPr/>
          <p:nvPr/>
        </p:nvSpPr>
        <p:spPr>
          <a:xfrm>
            <a:off x="462939" y="1905506"/>
            <a:ext cx="3605006" cy="784830"/>
          </a:xfrm>
          <a:prstGeom prst="rect">
            <a:avLst/>
          </a:prstGeom>
        </p:spPr>
        <p:txBody>
          <a:bodyPr wrap="square">
            <a:spAutoFit/>
          </a:bodyPr>
          <a:lstStyle/>
          <a:p>
            <a:pPr fontAlgn="base">
              <a:lnSpc>
                <a:spcPct val="150000"/>
              </a:lnSpc>
            </a:pPr>
            <a:r>
              <a:rPr lang="en-US" altLang="ko-KR" sz="1000" dirty="0"/>
              <a:t>[</a:t>
            </a:r>
            <a:r>
              <a:rPr lang="ko-KR" altLang="en-US" sz="1000" dirty="0"/>
              <a:t>표 </a:t>
            </a:r>
            <a:r>
              <a:rPr lang="en-US" altLang="ko-KR" sz="1000" dirty="0"/>
              <a:t>1]</a:t>
            </a:r>
            <a:r>
              <a:rPr lang="ko-KR" altLang="en-US" sz="1000" dirty="0"/>
              <a:t>과 </a:t>
            </a:r>
            <a:r>
              <a:rPr lang="en-US" altLang="ko-KR" sz="1000" dirty="0"/>
              <a:t>[</a:t>
            </a:r>
            <a:r>
              <a:rPr lang="ko-KR" altLang="en-US" sz="1000" dirty="0"/>
              <a:t>표 </a:t>
            </a:r>
            <a:r>
              <a:rPr lang="en-US" altLang="ko-KR" sz="1000" dirty="0"/>
              <a:t>2]</a:t>
            </a:r>
            <a:r>
              <a:rPr lang="ko-KR" altLang="en-US" sz="1000" dirty="0"/>
              <a:t>에 나타낸 바와 같이</a:t>
            </a:r>
            <a:r>
              <a:rPr lang="en-US" altLang="ko-KR" sz="1000" dirty="0"/>
              <a:t>, 2018</a:t>
            </a:r>
            <a:r>
              <a:rPr lang="ko-KR" altLang="en-US" sz="1000" dirty="0"/>
              <a:t>년 </a:t>
            </a:r>
            <a:r>
              <a:rPr lang="en-US" altLang="ko-KR" sz="1000" dirty="0"/>
              <a:t>6</a:t>
            </a:r>
            <a:r>
              <a:rPr lang="ko-KR" altLang="en-US" sz="1000" dirty="0"/>
              <a:t>월</a:t>
            </a:r>
            <a:r>
              <a:rPr lang="en-US" altLang="ko-KR" sz="1000" dirty="0"/>
              <a:t>30</a:t>
            </a:r>
            <a:r>
              <a:rPr lang="ko-KR" altLang="en-US" sz="1000" dirty="0" err="1"/>
              <a:t>일기준</a:t>
            </a:r>
            <a:r>
              <a:rPr lang="en-US" altLang="ko-KR" sz="1000" dirty="0"/>
              <a:t>, </a:t>
            </a:r>
          </a:p>
          <a:p>
            <a:pPr fontAlgn="base">
              <a:lnSpc>
                <a:spcPct val="150000"/>
              </a:lnSpc>
            </a:pPr>
            <a:r>
              <a:rPr lang="ko-KR" altLang="en-US" sz="1000" dirty="0"/>
              <a:t>승강기의 국내 운행 대수는 약 </a:t>
            </a:r>
            <a:r>
              <a:rPr lang="en-US" altLang="ko-KR" sz="1000" dirty="0"/>
              <a:t>661,539</a:t>
            </a:r>
            <a:r>
              <a:rPr lang="ko-KR" altLang="en-US" sz="1000" dirty="0"/>
              <a:t>대</a:t>
            </a:r>
            <a:r>
              <a:rPr lang="en-US" altLang="ko-KR" sz="1000" dirty="0"/>
              <a:t>, </a:t>
            </a:r>
            <a:r>
              <a:rPr lang="ko-KR" altLang="en-US" sz="1000" dirty="0"/>
              <a:t>최근 </a:t>
            </a:r>
            <a:r>
              <a:rPr lang="en-US" altLang="ko-KR" sz="1000" dirty="0"/>
              <a:t>3</a:t>
            </a:r>
            <a:r>
              <a:rPr lang="ko-KR" altLang="en-US" sz="1000" dirty="0"/>
              <a:t>년간의 신규 설치 대수는 연평균 약 </a:t>
            </a:r>
            <a:r>
              <a:rPr lang="en-US" altLang="ko-KR" sz="1000" dirty="0"/>
              <a:t>44,000</a:t>
            </a:r>
            <a:r>
              <a:rPr lang="ko-KR" altLang="en-US" sz="1000" dirty="0"/>
              <a:t>대 수준</a:t>
            </a:r>
            <a:r>
              <a:rPr lang="en-US" altLang="ko-KR" sz="1000" dirty="0"/>
              <a:t>.  </a:t>
            </a:r>
            <a:endParaRPr lang="ko-KR" altLang="en-US" sz="1000" dirty="0"/>
          </a:p>
        </p:txBody>
      </p:sp>
      <p:sp>
        <p:nvSpPr>
          <p:cNvPr id="17" name="직사각형 16"/>
          <p:cNvSpPr/>
          <p:nvPr/>
        </p:nvSpPr>
        <p:spPr>
          <a:xfrm>
            <a:off x="376503" y="2946755"/>
            <a:ext cx="2971361" cy="230832"/>
          </a:xfrm>
          <a:prstGeom prst="rect">
            <a:avLst/>
          </a:prstGeom>
        </p:spPr>
        <p:txBody>
          <a:bodyPr wrap="square">
            <a:spAutoFit/>
          </a:bodyPr>
          <a:lstStyle/>
          <a:p>
            <a:pPr fontAlgn="base" latinLnBrk="0"/>
            <a:r>
              <a:rPr lang="en-US" altLang="ko-KR" sz="900" b="1" dirty="0"/>
              <a:t>[</a:t>
            </a:r>
            <a:r>
              <a:rPr lang="ko-KR" altLang="en-US" sz="900" b="1" dirty="0"/>
              <a:t>표</a:t>
            </a:r>
            <a:r>
              <a:rPr lang="en-US" altLang="ko-KR" sz="900" b="1" dirty="0"/>
              <a:t>1] </a:t>
            </a:r>
            <a:r>
              <a:rPr lang="ko-KR" altLang="en-US" sz="900" b="1" dirty="0"/>
              <a:t>국내 승강기 신규 및 누적 설치대수</a:t>
            </a:r>
          </a:p>
        </p:txBody>
      </p:sp>
      <p:sp>
        <p:nvSpPr>
          <p:cNvPr id="20" name="직사각형 19"/>
          <p:cNvSpPr/>
          <p:nvPr/>
        </p:nvSpPr>
        <p:spPr>
          <a:xfrm>
            <a:off x="6156176" y="2444115"/>
            <a:ext cx="2873821" cy="246221"/>
          </a:xfrm>
          <a:prstGeom prst="rect">
            <a:avLst/>
          </a:prstGeom>
        </p:spPr>
        <p:txBody>
          <a:bodyPr wrap="square">
            <a:spAutoFit/>
          </a:bodyPr>
          <a:lstStyle/>
          <a:p>
            <a:pPr fontAlgn="base" latinLnBrk="0"/>
            <a:r>
              <a:rPr lang="en-US" altLang="ko-KR" sz="1000" dirty="0"/>
              <a:t>&lt;</a:t>
            </a:r>
            <a:r>
              <a:rPr lang="ko-KR" altLang="en-US" sz="1000" dirty="0"/>
              <a:t>출처</a:t>
            </a:r>
            <a:r>
              <a:rPr lang="en-US" altLang="ko-KR" sz="1000" dirty="0"/>
              <a:t>: 2016</a:t>
            </a:r>
            <a:r>
              <a:rPr lang="ko-KR" altLang="en-US" sz="1000" dirty="0"/>
              <a:t>년</a:t>
            </a:r>
            <a:r>
              <a:rPr lang="en-US" altLang="ko-KR" sz="1000" dirty="0"/>
              <a:t>, </a:t>
            </a:r>
            <a:r>
              <a:rPr lang="ko-KR" altLang="en-US" sz="1000" dirty="0"/>
              <a:t>한국승강기 안전공단</a:t>
            </a:r>
            <a:r>
              <a:rPr lang="en-US" altLang="ko-KR" sz="1000" dirty="0"/>
              <a:t>&gt;</a:t>
            </a:r>
            <a:endParaRPr lang="ko-KR" altLang="en-US" sz="1000" dirty="0"/>
          </a:p>
        </p:txBody>
      </p:sp>
      <p:sp>
        <p:nvSpPr>
          <p:cNvPr id="23" name="직사각형 22"/>
          <p:cNvSpPr/>
          <p:nvPr/>
        </p:nvSpPr>
        <p:spPr>
          <a:xfrm>
            <a:off x="4860032" y="2937419"/>
            <a:ext cx="3816424" cy="230832"/>
          </a:xfrm>
          <a:prstGeom prst="rect">
            <a:avLst/>
          </a:prstGeom>
        </p:spPr>
        <p:txBody>
          <a:bodyPr wrap="square">
            <a:spAutoFit/>
          </a:bodyPr>
          <a:lstStyle/>
          <a:p>
            <a:pPr fontAlgn="base" latinLnBrk="0"/>
            <a:r>
              <a:rPr lang="en-US" altLang="ko-KR" sz="900" b="1" dirty="0"/>
              <a:t>[</a:t>
            </a:r>
            <a:r>
              <a:rPr lang="ko-KR" altLang="en-US" sz="900" b="1" dirty="0"/>
              <a:t>표</a:t>
            </a:r>
            <a:r>
              <a:rPr lang="en-US" altLang="ko-KR" sz="900" b="1" dirty="0"/>
              <a:t>1-1] </a:t>
            </a:r>
            <a:r>
              <a:rPr lang="ko-KR" altLang="en-US" sz="900" b="1" dirty="0"/>
              <a:t>세계 승강기 신규 및 누적 설치대수</a:t>
            </a:r>
          </a:p>
        </p:txBody>
      </p:sp>
      <p:graphicFrame>
        <p:nvGraphicFramePr>
          <p:cNvPr id="25" name="표 24"/>
          <p:cNvGraphicFramePr>
            <a:graphicFrameLocks noGrp="1"/>
          </p:cNvGraphicFramePr>
          <p:nvPr>
            <p:extLst>
              <p:ext uri="{D42A27DB-BD31-4B8C-83A1-F6EECF244321}">
                <p14:modId xmlns:p14="http://schemas.microsoft.com/office/powerpoint/2010/main" val="1159275012"/>
              </p:ext>
            </p:extLst>
          </p:nvPr>
        </p:nvGraphicFramePr>
        <p:xfrm>
          <a:off x="107504" y="4762258"/>
          <a:ext cx="4464496" cy="1816350"/>
        </p:xfrm>
        <a:graphic>
          <a:graphicData uri="http://schemas.openxmlformats.org/drawingml/2006/table">
            <a:tbl>
              <a:tblPr/>
              <a:tblGrid>
                <a:gridCol w="792088">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304182">
                <a:tc>
                  <a:txBody>
                    <a:bodyPr/>
                    <a:lstStyle/>
                    <a:p>
                      <a:pPr marL="0" marR="0" indent="0" algn="ctr" fontAlgn="base" latinLnBrk="0">
                        <a:lnSpc>
                          <a:spcPct val="160000"/>
                        </a:lnSpc>
                        <a:spcBef>
                          <a:spcPts val="0"/>
                        </a:spcBef>
                        <a:spcAft>
                          <a:spcPts val="0"/>
                        </a:spcAft>
                      </a:pP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수량</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단가</a:t>
                      </a:r>
                      <a:r>
                        <a:rPr lang="en-US" altLang="ko-KR" sz="1000" kern="0" spc="0" dirty="0">
                          <a:solidFill>
                            <a:srgbClr val="000000"/>
                          </a:solidFill>
                          <a:effectLst/>
                        </a:rPr>
                        <a:t>(</a:t>
                      </a:r>
                      <a:r>
                        <a:rPr lang="ko-KR" altLang="en-US" sz="1000" kern="0" spc="0" dirty="0">
                          <a:solidFill>
                            <a:srgbClr val="000000"/>
                          </a:solidFill>
                          <a:effectLst/>
                        </a:rPr>
                        <a:t>원</a:t>
                      </a:r>
                      <a:r>
                        <a:rPr lang="en-US" altLang="ko-KR" sz="1000" kern="0" spc="0" dirty="0">
                          <a:solidFill>
                            <a:srgbClr val="000000"/>
                          </a:solidFill>
                          <a:effectLst/>
                        </a:rPr>
                        <a:t>)</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금액</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합계</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677473">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신규 설치대수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44,000x30%</a:t>
                      </a:r>
                    </a:p>
                    <a:p>
                      <a:pPr marL="0" marR="0" indent="0" algn="ctr" fontAlgn="base" latinLnBrk="0">
                        <a:lnSpc>
                          <a:spcPct val="160000"/>
                        </a:lnSpc>
                        <a:spcBef>
                          <a:spcPts val="0"/>
                        </a:spcBef>
                        <a:spcAft>
                          <a:spcPts val="0"/>
                        </a:spcAft>
                      </a:pPr>
                      <a:r>
                        <a:rPr lang="en-US" sz="1000" kern="0" spc="0" dirty="0">
                          <a:solidFill>
                            <a:srgbClr val="000000"/>
                          </a:solidFill>
                          <a:effectLst/>
                        </a:rPr>
                        <a:t>= 13,200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158.4</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rowSpan="2">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554.4</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834695">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누적대수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661,539x5%</a:t>
                      </a:r>
                    </a:p>
                    <a:p>
                      <a:pPr marL="0" marR="0" indent="0" algn="ctr" fontAlgn="base" latinLnBrk="0">
                        <a:lnSpc>
                          <a:spcPct val="160000"/>
                        </a:lnSpc>
                        <a:spcBef>
                          <a:spcPts val="0"/>
                        </a:spcBef>
                        <a:spcAft>
                          <a:spcPts val="0"/>
                        </a:spcAft>
                      </a:pPr>
                      <a:r>
                        <a:rPr lang="en-US" sz="1000" kern="0" spc="0" dirty="0">
                          <a:solidFill>
                            <a:srgbClr val="000000"/>
                          </a:solidFill>
                          <a:effectLst/>
                          <a:latin typeface="굴림"/>
                          <a:ea typeface="굴림"/>
                        </a:rPr>
                        <a:t>≒ </a:t>
                      </a:r>
                      <a:r>
                        <a:rPr lang="en-US" sz="1000" kern="0" spc="0" dirty="0">
                          <a:solidFill>
                            <a:srgbClr val="000000"/>
                          </a:solidFill>
                          <a:effectLst/>
                        </a:rPr>
                        <a:t>33,000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396</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v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8" name="직사각형 27"/>
          <p:cNvSpPr/>
          <p:nvPr/>
        </p:nvSpPr>
        <p:spPr>
          <a:xfrm>
            <a:off x="4913007" y="4517659"/>
            <a:ext cx="2971361" cy="230832"/>
          </a:xfrm>
          <a:prstGeom prst="rect">
            <a:avLst/>
          </a:prstGeom>
        </p:spPr>
        <p:txBody>
          <a:bodyPr wrap="square">
            <a:spAutoFit/>
          </a:bodyPr>
          <a:lstStyle/>
          <a:p>
            <a:pPr fontAlgn="base" latinLnBrk="0"/>
            <a:r>
              <a:rPr lang="en-US" altLang="ko-KR" sz="900" b="1" dirty="0"/>
              <a:t>[</a:t>
            </a:r>
            <a:r>
              <a:rPr lang="ko-KR" altLang="en-US" sz="900" b="1" dirty="0"/>
              <a:t>표</a:t>
            </a:r>
            <a:r>
              <a:rPr lang="en-US" altLang="ko-KR" sz="900" b="1" dirty="0"/>
              <a:t>2-1] </a:t>
            </a:r>
            <a:r>
              <a:rPr lang="ko-KR" altLang="en-US" sz="900" b="1" dirty="0"/>
              <a:t>해외 시장 예상 매출</a:t>
            </a:r>
          </a:p>
        </p:txBody>
      </p:sp>
      <p:graphicFrame>
        <p:nvGraphicFramePr>
          <p:cNvPr id="26" name="표 25"/>
          <p:cNvGraphicFramePr>
            <a:graphicFrameLocks noGrp="1"/>
          </p:cNvGraphicFramePr>
          <p:nvPr>
            <p:extLst>
              <p:ext uri="{D42A27DB-BD31-4B8C-83A1-F6EECF244321}">
                <p14:modId xmlns:p14="http://schemas.microsoft.com/office/powerpoint/2010/main" val="2034061730"/>
              </p:ext>
            </p:extLst>
          </p:nvPr>
        </p:nvGraphicFramePr>
        <p:xfrm>
          <a:off x="107504" y="3188718"/>
          <a:ext cx="4464496" cy="1077100"/>
        </p:xfrm>
        <a:graphic>
          <a:graphicData uri="http://schemas.openxmlformats.org/drawingml/2006/table">
            <a:tbl>
              <a:tblPr/>
              <a:tblGrid>
                <a:gridCol w="1314564">
                  <a:extLst>
                    <a:ext uri="{9D8B030D-6E8A-4147-A177-3AD203B41FA5}">
                      <a16:colId xmlns:a16="http://schemas.microsoft.com/office/drawing/2014/main" val="20000"/>
                    </a:ext>
                  </a:extLst>
                </a:gridCol>
                <a:gridCol w="910083">
                  <a:extLst>
                    <a:ext uri="{9D8B030D-6E8A-4147-A177-3AD203B41FA5}">
                      <a16:colId xmlns:a16="http://schemas.microsoft.com/office/drawing/2014/main" val="20001"/>
                    </a:ext>
                  </a:extLst>
                </a:gridCol>
                <a:gridCol w="840321">
                  <a:extLst>
                    <a:ext uri="{9D8B030D-6E8A-4147-A177-3AD203B41FA5}">
                      <a16:colId xmlns:a16="http://schemas.microsoft.com/office/drawing/2014/main" val="20002"/>
                    </a:ext>
                  </a:extLst>
                </a:gridCol>
                <a:gridCol w="1399528">
                  <a:extLst>
                    <a:ext uri="{9D8B030D-6E8A-4147-A177-3AD203B41FA5}">
                      <a16:colId xmlns:a16="http://schemas.microsoft.com/office/drawing/2014/main" val="20003"/>
                    </a:ext>
                  </a:extLst>
                </a:gridCol>
              </a:tblGrid>
              <a:tr h="35702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ea typeface="맑은 고딕"/>
                        </a:rPr>
                        <a:t>연도</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2015</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2016</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2017</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6004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신규 설치대수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38,259</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45,083</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48,799</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36004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누적대수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572,740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610,999</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656,082</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graphicFrame>
        <p:nvGraphicFramePr>
          <p:cNvPr id="30" name="표 29"/>
          <p:cNvGraphicFramePr>
            <a:graphicFrameLocks noGrp="1"/>
          </p:cNvGraphicFramePr>
          <p:nvPr>
            <p:extLst>
              <p:ext uri="{D42A27DB-BD31-4B8C-83A1-F6EECF244321}">
                <p14:modId xmlns:p14="http://schemas.microsoft.com/office/powerpoint/2010/main" val="2114314012"/>
              </p:ext>
            </p:extLst>
          </p:nvPr>
        </p:nvGraphicFramePr>
        <p:xfrm>
          <a:off x="4647700" y="3182994"/>
          <a:ext cx="2714092" cy="1077100"/>
        </p:xfrm>
        <a:graphic>
          <a:graphicData uri="http://schemas.openxmlformats.org/drawingml/2006/table">
            <a:tbl>
              <a:tblPr/>
              <a:tblGrid>
                <a:gridCol w="1314564">
                  <a:extLst>
                    <a:ext uri="{9D8B030D-6E8A-4147-A177-3AD203B41FA5}">
                      <a16:colId xmlns:a16="http://schemas.microsoft.com/office/drawing/2014/main" val="20000"/>
                    </a:ext>
                  </a:extLst>
                </a:gridCol>
                <a:gridCol w="1399528">
                  <a:extLst>
                    <a:ext uri="{9D8B030D-6E8A-4147-A177-3AD203B41FA5}">
                      <a16:colId xmlns:a16="http://schemas.microsoft.com/office/drawing/2014/main" val="20003"/>
                    </a:ext>
                  </a:extLst>
                </a:gridCol>
              </a:tblGrid>
              <a:tr h="35702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ea typeface="맑은 고딕"/>
                        </a:rPr>
                        <a:t>연도</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2016</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6004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신규 설치대수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750,000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360040">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누적대수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tx1">
                        <a:lumMod val="85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graphicFrame>
        <p:nvGraphicFramePr>
          <p:cNvPr id="31" name="표 30"/>
          <p:cNvGraphicFramePr>
            <a:graphicFrameLocks noGrp="1"/>
          </p:cNvGraphicFramePr>
          <p:nvPr>
            <p:extLst>
              <p:ext uri="{D42A27DB-BD31-4B8C-83A1-F6EECF244321}">
                <p14:modId xmlns:p14="http://schemas.microsoft.com/office/powerpoint/2010/main" val="2239132680"/>
              </p:ext>
            </p:extLst>
          </p:nvPr>
        </p:nvGraphicFramePr>
        <p:xfrm>
          <a:off x="4647700" y="4758928"/>
          <a:ext cx="4464496" cy="1838424"/>
        </p:xfrm>
        <a:graphic>
          <a:graphicData uri="http://schemas.openxmlformats.org/drawingml/2006/table">
            <a:tbl>
              <a:tblPr/>
              <a:tblGrid>
                <a:gridCol w="79208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4420">
                  <a:extLst>
                    <a:ext uri="{9D8B030D-6E8A-4147-A177-3AD203B41FA5}">
                      <a16:colId xmlns:a16="http://schemas.microsoft.com/office/drawing/2014/main" val="20002"/>
                    </a:ext>
                  </a:extLst>
                </a:gridCol>
                <a:gridCol w="8677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303756">
                <a:tc>
                  <a:txBody>
                    <a:bodyPr/>
                    <a:lstStyle/>
                    <a:p>
                      <a:pPr marL="0" marR="0" indent="0" algn="ctr" fontAlgn="base" latinLnBrk="0">
                        <a:lnSpc>
                          <a:spcPct val="160000"/>
                        </a:lnSpc>
                        <a:spcBef>
                          <a:spcPts val="0"/>
                        </a:spcBef>
                        <a:spcAft>
                          <a:spcPts val="0"/>
                        </a:spcAft>
                      </a:pP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수량</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단가</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금액</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accent3"/>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합계</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757962">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신규 설치대수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750,000 x 10%</a:t>
                      </a:r>
                    </a:p>
                    <a:p>
                      <a:pPr marL="0" marR="0" indent="0" algn="ctr" fontAlgn="base" latinLnBrk="0">
                        <a:lnSpc>
                          <a:spcPct val="160000"/>
                        </a:lnSpc>
                        <a:spcBef>
                          <a:spcPts val="0"/>
                        </a:spcBef>
                        <a:spcAft>
                          <a:spcPts val="0"/>
                        </a:spcAft>
                      </a:pPr>
                      <a:r>
                        <a:rPr lang="en-US" sz="1000" kern="0" spc="0" dirty="0">
                          <a:solidFill>
                            <a:srgbClr val="000000"/>
                          </a:solidFill>
                          <a:effectLst/>
                        </a:rPr>
                        <a:t>=75,000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a:t>
                      </a:r>
                      <a:r>
                        <a:rPr lang="ko-KR" altLang="en-US" sz="1000" kern="0" spc="0" dirty="0">
                          <a:solidFill>
                            <a:srgbClr val="000000"/>
                          </a:solidFill>
                          <a:effectLst/>
                        </a:rPr>
                        <a:t>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900</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chemeClr val="bg2">
                        <a:lumMod val="40000"/>
                        <a:lumOff val="60000"/>
                      </a:schemeClr>
                    </a:solidFill>
                  </a:tcPr>
                </a:tc>
                <a:tc rowSpan="2">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8,100</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757962">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누적대수</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12,000,000</a:t>
                      </a:r>
                      <a:r>
                        <a:rPr lang="en-US" sz="1000" kern="0" spc="0" baseline="0" dirty="0">
                          <a:solidFill>
                            <a:srgbClr val="000000"/>
                          </a:solidFill>
                          <a:effectLst/>
                        </a:rPr>
                        <a:t> </a:t>
                      </a:r>
                      <a:r>
                        <a:rPr lang="en-US" sz="1000" kern="0" spc="0" dirty="0">
                          <a:solidFill>
                            <a:srgbClr val="000000"/>
                          </a:solidFill>
                          <a:effectLst/>
                        </a:rPr>
                        <a:t>x 5%</a:t>
                      </a:r>
                    </a:p>
                    <a:p>
                      <a:pPr marL="0" marR="0" indent="0" algn="ctr" fontAlgn="base" latinLnBrk="0">
                        <a:lnSpc>
                          <a:spcPct val="160000"/>
                        </a:lnSpc>
                        <a:spcBef>
                          <a:spcPts val="0"/>
                        </a:spcBef>
                        <a:spcAft>
                          <a:spcPts val="0"/>
                        </a:spcAft>
                      </a:pPr>
                      <a:r>
                        <a:rPr lang="en-US" sz="1000" kern="0" spc="0" dirty="0">
                          <a:solidFill>
                            <a:srgbClr val="000000"/>
                          </a:solidFill>
                          <a:effectLst/>
                        </a:rPr>
                        <a:t>=600,000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1,200,000</a:t>
                      </a:r>
                      <a:r>
                        <a:rPr lang="ko-KR" altLang="en-US" sz="1000" kern="0" spc="0" dirty="0">
                          <a:solidFill>
                            <a:srgbClr val="000000"/>
                          </a:solidFill>
                          <a:effectLst/>
                        </a:rPr>
                        <a:t>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7,200</a:t>
                      </a:r>
                      <a:r>
                        <a:rPr lang="ko-KR" altLang="en-US" sz="1000" kern="0" spc="0" dirty="0" err="1">
                          <a:solidFill>
                            <a:srgbClr val="000000"/>
                          </a:solidFill>
                          <a:effectLst/>
                        </a:rPr>
                        <a:t>억원</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solidFill>
                      <a:schemeClr val="bg2">
                        <a:lumMod val="40000"/>
                        <a:lumOff val="60000"/>
                      </a:schemeClr>
                    </a:solidFill>
                  </a:tcPr>
                </a:tc>
                <a:tc v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2" name="직사각형 31"/>
          <p:cNvSpPr/>
          <p:nvPr/>
        </p:nvSpPr>
        <p:spPr>
          <a:xfrm>
            <a:off x="370004" y="4523464"/>
            <a:ext cx="2971361" cy="230832"/>
          </a:xfrm>
          <a:prstGeom prst="rect">
            <a:avLst/>
          </a:prstGeom>
        </p:spPr>
        <p:txBody>
          <a:bodyPr wrap="square">
            <a:spAutoFit/>
          </a:bodyPr>
          <a:lstStyle/>
          <a:p>
            <a:pPr fontAlgn="base" latinLnBrk="0"/>
            <a:r>
              <a:rPr lang="en-US" altLang="ko-KR" sz="900" b="1" dirty="0"/>
              <a:t>[</a:t>
            </a:r>
            <a:r>
              <a:rPr lang="ko-KR" altLang="en-US" sz="900" b="1" dirty="0"/>
              <a:t>표</a:t>
            </a:r>
            <a:r>
              <a:rPr lang="en-US" altLang="ko-KR" sz="900" b="1" dirty="0"/>
              <a:t>2] </a:t>
            </a:r>
            <a:r>
              <a:rPr lang="ko-KR" altLang="en-US" sz="900" b="1" dirty="0"/>
              <a:t>국내 연 평균 신청 기술의 예상 매출</a:t>
            </a:r>
          </a:p>
        </p:txBody>
      </p:sp>
      <p:sp>
        <p:nvSpPr>
          <p:cNvPr id="2" name="TextBox 1"/>
          <p:cNvSpPr txBox="1"/>
          <p:nvPr/>
        </p:nvSpPr>
        <p:spPr>
          <a:xfrm>
            <a:off x="3779912" y="1052736"/>
            <a:ext cx="3600400" cy="246221"/>
          </a:xfrm>
          <a:prstGeom prst="rect">
            <a:avLst/>
          </a:prstGeom>
          <a:noFill/>
        </p:spPr>
        <p:txBody>
          <a:bodyPr wrap="square" rtlCol="0">
            <a:spAutoFit/>
          </a:bodyPr>
          <a:lstStyle/>
          <a:p>
            <a:r>
              <a:rPr lang="ko-KR" altLang="en-US" sz="1000" dirty="0"/>
              <a:t>본사 기술의 국내 및 해외에서 예상되는 연 매출 </a:t>
            </a:r>
          </a:p>
        </p:txBody>
      </p:sp>
      <p:sp>
        <p:nvSpPr>
          <p:cNvPr id="19" name="TextBox 18"/>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Tree>
    <p:extLst>
      <p:ext uri="{BB962C8B-B14F-4D97-AF65-F5344CB8AC3E}">
        <p14:creationId xmlns:p14="http://schemas.microsoft.com/office/powerpoint/2010/main" val="152314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244" y="1781442"/>
            <a:ext cx="3741220" cy="502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직사각형 26"/>
          <p:cNvSpPr/>
          <p:nvPr/>
        </p:nvSpPr>
        <p:spPr>
          <a:xfrm>
            <a:off x="377788" y="2224609"/>
            <a:ext cx="4427984" cy="1708160"/>
          </a:xfrm>
          <a:prstGeom prst="rect">
            <a:avLst/>
          </a:prstGeom>
          <a:solidFill>
            <a:schemeClr val="accent5">
              <a:lumMod val="75000"/>
            </a:schemeClr>
          </a:solidFill>
          <a:ln w="19050">
            <a:solidFill>
              <a:schemeClr val="bg1"/>
            </a:solidFill>
          </a:ln>
        </p:spPr>
        <p:txBody>
          <a:bodyPr wrap="square">
            <a:spAutoFit/>
          </a:bodyPr>
          <a:lstStyle/>
          <a:p>
            <a:pPr fontAlgn="base">
              <a:lnSpc>
                <a:spcPct val="150000"/>
              </a:lnSpc>
            </a:pPr>
            <a:r>
              <a:rPr lang="ko-KR" altLang="en-US" sz="1000" dirty="0">
                <a:solidFill>
                  <a:schemeClr val="bg1"/>
                </a:solidFill>
              </a:rPr>
              <a:t>승강기 </a:t>
            </a:r>
            <a:r>
              <a:rPr lang="ko-KR" altLang="en-US" sz="1000" dirty="0" err="1">
                <a:solidFill>
                  <a:schemeClr val="bg1"/>
                </a:solidFill>
              </a:rPr>
              <a:t>구동시브와</a:t>
            </a:r>
            <a:r>
              <a:rPr lang="ko-KR" altLang="en-US" sz="1000" dirty="0">
                <a:solidFill>
                  <a:schemeClr val="bg1"/>
                </a:solidFill>
              </a:rPr>
              <a:t> 와이어로프의 수명을 현저히 연장 할 수 있기 때문에 </a:t>
            </a:r>
            <a:endParaRPr lang="en-US" altLang="ko-KR" sz="1000" dirty="0">
              <a:solidFill>
                <a:schemeClr val="bg1"/>
              </a:solidFill>
            </a:endParaRPr>
          </a:p>
          <a:p>
            <a:pPr fontAlgn="base">
              <a:lnSpc>
                <a:spcPct val="150000"/>
              </a:lnSpc>
            </a:pPr>
            <a:r>
              <a:rPr lang="ko-KR" altLang="en-US" sz="1000" dirty="0">
                <a:solidFill>
                  <a:schemeClr val="bg1"/>
                </a:solidFill>
              </a:rPr>
              <a:t>승강기 유지보수 비용이 현저히 절감될 것으로 봅니다</a:t>
            </a:r>
            <a:endParaRPr lang="en-US" altLang="ko-KR" sz="1000" dirty="0">
              <a:solidFill>
                <a:schemeClr val="bg1"/>
              </a:solidFill>
            </a:endParaRPr>
          </a:p>
          <a:p>
            <a:pPr fontAlgn="base">
              <a:lnSpc>
                <a:spcPct val="150000"/>
              </a:lnSpc>
            </a:pPr>
            <a:r>
              <a:rPr lang="ko-KR" altLang="en-US" sz="1000" dirty="0"/>
              <a:t>전국 </a:t>
            </a:r>
            <a:r>
              <a:rPr lang="en-US" altLang="ko-KR" sz="1000" dirty="0"/>
              <a:t>66</a:t>
            </a:r>
            <a:r>
              <a:rPr lang="ko-KR" altLang="en-US" sz="1000" dirty="0"/>
              <a:t>만</a:t>
            </a:r>
            <a:r>
              <a:rPr lang="en-US" altLang="ko-KR" sz="1000" dirty="0"/>
              <a:t>1</a:t>
            </a:r>
            <a:r>
              <a:rPr lang="ko-KR" altLang="en-US" sz="1000" dirty="0"/>
              <a:t>천대를 </a:t>
            </a:r>
            <a:r>
              <a:rPr lang="en-US" altLang="ko-KR" sz="1000" dirty="0"/>
              <a:t>5</a:t>
            </a:r>
            <a:r>
              <a:rPr lang="ko-KR" altLang="en-US" sz="1000" dirty="0"/>
              <a:t>년에 한번 </a:t>
            </a:r>
            <a:r>
              <a:rPr lang="ko-KR" altLang="en-US" sz="1000" dirty="0" err="1"/>
              <a:t>교체시</a:t>
            </a:r>
            <a:r>
              <a:rPr lang="ko-KR" altLang="en-US" sz="1000" dirty="0"/>
              <a:t> 매년</a:t>
            </a:r>
            <a:r>
              <a:rPr lang="en-US" altLang="ko-KR" sz="1000" dirty="0"/>
              <a:t>12</a:t>
            </a:r>
            <a:r>
              <a:rPr lang="ko-KR" altLang="en-US" sz="1000" dirty="0"/>
              <a:t>만</a:t>
            </a:r>
            <a:r>
              <a:rPr lang="en-US" altLang="ko-KR" sz="1000" dirty="0"/>
              <a:t>7</a:t>
            </a:r>
            <a:r>
              <a:rPr lang="ko-KR" altLang="en-US" sz="1000" dirty="0"/>
              <a:t>천대를 교체</a:t>
            </a:r>
            <a:r>
              <a:rPr lang="en-US" altLang="ko-KR" sz="1000" dirty="0"/>
              <a:t>.</a:t>
            </a:r>
          </a:p>
          <a:p>
            <a:pPr fontAlgn="base">
              <a:lnSpc>
                <a:spcPct val="150000"/>
              </a:lnSpc>
            </a:pPr>
            <a:r>
              <a:rPr lang="ko-KR" altLang="en-US" sz="1000" dirty="0"/>
              <a:t>대당 교체비용 평균 </a:t>
            </a:r>
            <a:r>
              <a:rPr lang="en-US" altLang="ko-KR" sz="1000" dirty="0"/>
              <a:t>300</a:t>
            </a:r>
            <a:r>
              <a:rPr lang="ko-KR" altLang="en-US" sz="1000" dirty="0"/>
              <a:t>만원으로 하면</a:t>
            </a:r>
            <a:endParaRPr lang="en-US" altLang="ko-KR" sz="1000" dirty="0"/>
          </a:p>
          <a:p>
            <a:pPr fontAlgn="base">
              <a:lnSpc>
                <a:spcPct val="150000"/>
              </a:lnSpc>
            </a:pPr>
            <a:r>
              <a:rPr lang="ko-KR" altLang="en-US" sz="1000" dirty="0"/>
              <a:t>매년 </a:t>
            </a:r>
            <a:r>
              <a:rPr lang="en-US" altLang="ko-KR" sz="1000" dirty="0"/>
              <a:t>3,810</a:t>
            </a:r>
            <a:r>
              <a:rPr lang="ko-KR" altLang="en-US" sz="1000" dirty="0" err="1"/>
              <a:t>억원</a:t>
            </a:r>
            <a:r>
              <a:rPr lang="ko-KR" altLang="en-US" sz="1000" dirty="0"/>
              <a:t> 이 손실</a:t>
            </a:r>
            <a:r>
              <a:rPr lang="en-US" altLang="ko-KR" sz="1000" dirty="0"/>
              <a:t>.</a:t>
            </a:r>
          </a:p>
          <a:p>
            <a:pPr fontAlgn="base">
              <a:lnSpc>
                <a:spcPct val="150000"/>
              </a:lnSpc>
            </a:pPr>
            <a:r>
              <a:rPr lang="ko-KR" altLang="en-US" sz="1000" dirty="0"/>
              <a:t>따라서</a:t>
            </a:r>
            <a:r>
              <a:rPr lang="en-US" altLang="ko-KR" sz="1000" dirty="0"/>
              <a:t>, </a:t>
            </a:r>
            <a:r>
              <a:rPr lang="ko-KR" altLang="en-US" sz="1000" dirty="0" err="1"/>
              <a:t>쉬브와</a:t>
            </a:r>
            <a:r>
              <a:rPr lang="ko-KR" altLang="en-US" sz="1000" dirty="0"/>
              <a:t> 로프 수명을 </a:t>
            </a:r>
            <a:r>
              <a:rPr lang="ko-KR" altLang="en-US" sz="1000" dirty="0" err="1"/>
              <a:t>두배</a:t>
            </a:r>
            <a:r>
              <a:rPr lang="ko-KR" altLang="en-US" sz="1000" dirty="0"/>
              <a:t> 늘릴 수만 있다면 엄청난 경제적 손실을 막을 수 있습니다</a:t>
            </a:r>
            <a:r>
              <a:rPr lang="en-US" altLang="ko-KR" sz="1000" dirty="0"/>
              <a:t>. </a:t>
            </a:r>
            <a:endParaRPr lang="ko-KR" altLang="en-US" sz="1000" dirty="0"/>
          </a:p>
        </p:txBody>
      </p:sp>
      <p:sp>
        <p:nvSpPr>
          <p:cNvPr id="2" name="TextBox 1"/>
          <p:cNvSpPr txBox="1"/>
          <p:nvPr/>
        </p:nvSpPr>
        <p:spPr>
          <a:xfrm>
            <a:off x="251520" y="1988840"/>
            <a:ext cx="3816424" cy="307777"/>
          </a:xfrm>
          <a:prstGeom prst="rect">
            <a:avLst/>
          </a:prstGeom>
          <a:solidFill>
            <a:schemeClr val="accent2">
              <a:lumMod val="75000"/>
            </a:schemeClr>
          </a:solidFill>
        </p:spPr>
        <p:txBody>
          <a:bodyPr wrap="square" rtlCol="0">
            <a:spAutoFit/>
          </a:bodyPr>
          <a:lstStyle/>
          <a:p>
            <a:r>
              <a:rPr lang="ko-KR" altLang="en-US" sz="1400" dirty="0"/>
              <a:t>건물주 연간 승강기 유지보수 비용 절감</a:t>
            </a:r>
          </a:p>
        </p:txBody>
      </p:sp>
      <p:sp>
        <p:nvSpPr>
          <p:cNvPr id="16" name="직사각형 15"/>
          <p:cNvSpPr/>
          <p:nvPr/>
        </p:nvSpPr>
        <p:spPr>
          <a:xfrm>
            <a:off x="382906" y="4240833"/>
            <a:ext cx="4427984" cy="1938992"/>
          </a:xfrm>
          <a:prstGeom prst="rect">
            <a:avLst/>
          </a:prstGeom>
          <a:solidFill>
            <a:schemeClr val="accent5">
              <a:lumMod val="75000"/>
            </a:schemeClr>
          </a:solidFill>
          <a:ln w="19050">
            <a:solidFill>
              <a:schemeClr val="bg1"/>
            </a:solidFill>
          </a:ln>
        </p:spPr>
        <p:txBody>
          <a:bodyPr wrap="square">
            <a:spAutoFit/>
          </a:bodyPr>
          <a:lstStyle/>
          <a:p>
            <a:pPr fontAlgn="base">
              <a:lnSpc>
                <a:spcPct val="150000"/>
              </a:lnSpc>
            </a:pPr>
            <a:r>
              <a:rPr lang="en-US" altLang="ko-KR" sz="1000" dirty="0">
                <a:solidFill>
                  <a:schemeClr val="bg1"/>
                </a:solidFill>
              </a:rPr>
              <a:t>2018</a:t>
            </a:r>
            <a:r>
              <a:rPr lang="ko-KR" altLang="en-US" sz="1000" dirty="0">
                <a:solidFill>
                  <a:schemeClr val="bg1"/>
                </a:solidFill>
              </a:rPr>
              <a:t>년 </a:t>
            </a:r>
            <a:r>
              <a:rPr lang="en-US" altLang="ko-KR" sz="1000" dirty="0">
                <a:solidFill>
                  <a:schemeClr val="bg1"/>
                </a:solidFill>
              </a:rPr>
              <a:t>6</a:t>
            </a:r>
            <a:r>
              <a:rPr lang="ko-KR" altLang="en-US" sz="1000" dirty="0">
                <a:solidFill>
                  <a:schemeClr val="bg1"/>
                </a:solidFill>
              </a:rPr>
              <a:t>월 </a:t>
            </a:r>
            <a:r>
              <a:rPr lang="en-US" altLang="ko-KR" sz="1000" dirty="0">
                <a:solidFill>
                  <a:schemeClr val="bg1"/>
                </a:solidFill>
              </a:rPr>
              <a:t>30</a:t>
            </a:r>
            <a:r>
              <a:rPr lang="ko-KR" altLang="en-US" sz="1000" dirty="0">
                <a:solidFill>
                  <a:schemeClr val="bg1"/>
                </a:solidFill>
              </a:rPr>
              <a:t>일  현재 </a:t>
            </a:r>
            <a:r>
              <a:rPr lang="en-US" altLang="ko-KR" sz="1000" dirty="0">
                <a:solidFill>
                  <a:schemeClr val="bg1"/>
                </a:solidFill>
              </a:rPr>
              <a:t>661,539</a:t>
            </a:r>
            <a:r>
              <a:rPr lang="ko-KR" altLang="en-US" sz="1000" dirty="0">
                <a:solidFill>
                  <a:schemeClr val="bg1"/>
                </a:solidFill>
              </a:rPr>
              <a:t>대 설치</a:t>
            </a:r>
            <a:endParaRPr lang="en-US" altLang="ko-KR" sz="1000" dirty="0">
              <a:solidFill>
                <a:schemeClr val="bg1"/>
              </a:solidFill>
            </a:endParaRPr>
          </a:p>
          <a:p>
            <a:pPr fontAlgn="base">
              <a:lnSpc>
                <a:spcPct val="150000"/>
              </a:lnSpc>
            </a:pPr>
            <a:r>
              <a:rPr lang="ko-KR" altLang="en-US" sz="1000" dirty="0">
                <a:solidFill>
                  <a:schemeClr val="bg1"/>
                </a:solidFill>
              </a:rPr>
              <a:t>연평균 매년 약</a:t>
            </a:r>
            <a:r>
              <a:rPr lang="en-US" altLang="ko-KR" sz="1000" dirty="0">
                <a:solidFill>
                  <a:schemeClr val="bg1"/>
                </a:solidFill>
              </a:rPr>
              <a:t>4</a:t>
            </a:r>
            <a:r>
              <a:rPr lang="ko-KR" altLang="en-US" sz="1000" dirty="0">
                <a:solidFill>
                  <a:schemeClr val="bg1"/>
                </a:solidFill>
              </a:rPr>
              <a:t>만</a:t>
            </a:r>
            <a:r>
              <a:rPr lang="en-US" altLang="ko-KR" sz="1000" dirty="0">
                <a:solidFill>
                  <a:schemeClr val="bg1"/>
                </a:solidFill>
              </a:rPr>
              <a:t>4</a:t>
            </a:r>
            <a:r>
              <a:rPr lang="ko-KR" altLang="en-US" sz="1000" dirty="0">
                <a:solidFill>
                  <a:schemeClr val="bg1"/>
                </a:solidFill>
              </a:rPr>
              <a:t>천대가 신규로 설치를 하게 되는데 </a:t>
            </a:r>
            <a:endParaRPr lang="en-US" altLang="ko-KR" sz="1000" dirty="0">
              <a:solidFill>
                <a:schemeClr val="bg1"/>
              </a:solidFill>
            </a:endParaRPr>
          </a:p>
          <a:p>
            <a:pPr fontAlgn="base">
              <a:lnSpc>
                <a:spcPct val="150000"/>
              </a:lnSpc>
            </a:pPr>
            <a:r>
              <a:rPr lang="ko-KR" altLang="en-US" sz="1000" dirty="0">
                <a:solidFill>
                  <a:schemeClr val="bg1"/>
                </a:solidFill>
              </a:rPr>
              <a:t>제품을 매일 </a:t>
            </a:r>
            <a:r>
              <a:rPr lang="en-US" altLang="ko-KR" sz="1000" dirty="0">
                <a:solidFill>
                  <a:schemeClr val="bg1"/>
                </a:solidFill>
              </a:rPr>
              <a:t>100</a:t>
            </a:r>
            <a:r>
              <a:rPr lang="ko-KR" altLang="en-US" sz="1000" dirty="0">
                <a:solidFill>
                  <a:schemeClr val="bg1"/>
                </a:solidFill>
              </a:rPr>
              <a:t>대식 설치를 한다 해도 </a:t>
            </a:r>
            <a:endParaRPr lang="en-US" altLang="ko-KR" sz="1000" dirty="0">
              <a:solidFill>
                <a:schemeClr val="bg1"/>
              </a:solidFill>
            </a:endParaRPr>
          </a:p>
          <a:p>
            <a:pPr fontAlgn="base">
              <a:lnSpc>
                <a:spcPct val="150000"/>
              </a:lnSpc>
            </a:pPr>
            <a:r>
              <a:rPr lang="ko-KR" altLang="en-US" sz="1000" dirty="0">
                <a:solidFill>
                  <a:schemeClr val="bg1"/>
                </a:solidFill>
              </a:rPr>
              <a:t>신규설치를 따라 잡을 수 없을 정도의 시장이 있습니다</a:t>
            </a:r>
            <a:r>
              <a:rPr lang="en-US" altLang="ko-KR" sz="1000" dirty="0">
                <a:solidFill>
                  <a:schemeClr val="bg1"/>
                </a:solidFill>
              </a:rPr>
              <a:t>.</a:t>
            </a:r>
          </a:p>
          <a:p>
            <a:pPr fontAlgn="base">
              <a:lnSpc>
                <a:spcPct val="150000"/>
              </a:lnSpc>
            </a:pPr>
            <a:r>
              <a:rPr lang="ko-KR" altLang="en-US" sz="1000" dirty="0">
                <a:solidFill>
                  <a:schemeClr val="bg1"/>
                </a:solidFill>
              </a:rPr>
              <a:t>현재 승강기 유지보수업체들이 워낙 경쟁이 심해 수익을 내기가 매우 어렵습니다</a:t>
            </a:r>
            <a:r>
              <a:rPr lang="en-US" altLang="ko-KR" sz="1000" dirty="0">
                <a:solidFill>
                  <a:schemeClr val="bg1"/>
                </a:solidFill>
              </a:rPr>
              <a:t>.</a:t>
            </a:r>
          </a:p>
          <a:p>
            <a:pPr fontAlgn="base">
              <a:lnSpc>
                <a:spcPct val="150000"/>
              </a:lnSpc>
            </a:pPr>
            <a:r>
              <a:rPr lang="en-US" altLang="ko-KR" sz="1000" dirty="0">
                <a:solidFill>
                  <a:schemeClr val="bg1"/>
                </a:solidFill>
              </a:rPr>
              <a:t>“</a:t>
            </a:r>
            <a:r>
              <a:rPr lang="ko-KR" altLang="en-US" sz="1000" dirty="0">
                <a:solidFill>
                  <a:schemeClr val="bg1"/>
                </a:solidFill>
              </a:rPr>
              <a:t>장력 조절 장치 제품</a:t>
            </a:r>
            <a:r>
              <a:rPr lang="en-US" altLang="ko-KR" sz="1000" dirty="0">
                <a:solidFill>
                  <a:schemeClr val="bg1"/>
                </a:solidFill>
              </a:rPr>
              <a:t>”</a:t>
            </a:r>
            <a:r>
              <a:rPr lang="ko-KR" altLang="en-US" sz="1000" dirty="0">
                <a:solidFill>
                  <a:schemeClr val="bg1"/>
                </a:solidFill>
              </a:rPr>
              <a:t>은 유지보수업체들의 새로운 수익구조를 만들어 줄 수 있으며</a:t>
            </a:r>
            <a:r>
              <a:rPr lang="en-US" altLang="ko-KR" sz="1000" dirty="0">
                <a:solidFill>
                  <a:schemeClr val="bg1"/>
                </a:solidFill>
              </a:rPr>
              <a:t>, </a:t>
            </a:r>
            <a:r>
              <a:rPr lang="ko-KR" altLang="en-US" sz="1000" dirty="0">
                <a:solidFill>
                  <a:schemeClr val="bg1"/>
                </a:solidFill>
              </a:rPr>
              <a:t>새로운 수익과 새로운 일자리를 제공 할 수 있는 제품입니다</a:t>
            </a:r>
            <a:r>
              <a:rPr lang="en-US" altLang="ko-KR" sz="1000" dirty="0">
                <a:solidFill>
                  <a:schemeClr val="bg1"/>
                </a:solidFill>
              </a:rPr>
              <a:t>.</a:t>
            </a:r>
            <a:endParaRPr lang="ko-KR" altLang="en-US" sz="1000" dirty="0">
              <a:solidFill>
                <a:schemeClr val="bg1"/>
              </a:solidFill>
            </a:endParaRPr>
          </a:p>
        </p:txBody>
      </p:sp>
      <p:sp>
        <p:nvSpPr>
          <p:cNvPr id="17" name="TextBox 16"/>
          <p:cNvSpPr txBox="1"/>
          <p:nvPr/>
        </p:nvSpPr>
        <p:spPr>
          <a:xfrm>
            <a:off x="256638" y="4005064"/>
            <a:ext cx="3816424" cy="307777"/>
          </a:xfrm>
          <a:prstGeom prst="rect">
            <a:avLst/>
          </a:prstGeom>
          <a:solidFill>
            <a:schemeClr val="accent2">
              <a:lumMod val="75000"/>
            </a:schemeClr>
          </a:solidFill>
        </p:spPr>
        <p:txBody>
          <a:bodyPr wrap="square" rtlCol="0">
            <a:spAutoFit/>
          </a:bodyPr>
          <a:lstStyle/>
          <a:p>
            <a:r>
              <a:rPr lang="ko-KR" altLang="en-US" sz="1400" dirty="0"/>
              <a:t>유지 </a:t>
            </a:r>
            <a:r>
              <a:rPr lang="ko-KR" altLang="en-US" sz="1400" dirty="0" err="1"/>
              <a:t>보수업체</a:t>
            </a:r>
            <a:r>
              <a:rPr lang="ko-KR" altLang="en-US" sz="1400" dirty="0"/>
              <a:t> 새로운 시장 창출</a:t>
            </a:r>
          </a:p>
        </p:txBody>
      </p:sp>
      <p:sp>
        <p:nvSpPr>
          <p:cNvPr id="18" name="TextBox 17"/>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
        <p:nvSpPr>
          <p:cNvPr id="19" name="모서리가 둥근 직사각형 18"/>
          <p:cNvSpPr/>
          <p:nvPr/>
        </p:nvSpPr>
        <p:spPr>
          <a:xfrm>
            <a:off x="3921971" y="1558748"/>
            <a:ext cx="1333891"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산업파급효과</a:t>
            </a:r>
            <a:endParaRPr lang="ko-KR" altLang="en-US" sz="1200" b="1" dirty="0">
              <a:latin typeface="굴림" panose="020B0600000101010101" pitchFamily="50" charset="-127"/>
              <a:ea typeface="굴림" panose="020B0600000101010101" pitchFamily="50" charset="-127"/>
            </a:endParaRPr>
          </a:p>
        </p:txBody>
      </p:sp>
      <p:sp>
        <p:nvSpPr>
          <p:cNvPr id="20" name="모서리가 둥근 직사각형 19"/>
          <p:cNvSpPr/>
          <p:nvPr/>
        </p:nvSpPr>
        <p:spPr>
          <a:xfrm>
            <a:off x="611560" y="1560863"/>
            <a:ext cx="1364561"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기술파급효과</a:t>
            </a:r>
          </a:p>
        </p:txBody>
      </p:sp>
      <p:sp>
        <p:nvSpPr>
          <p:cNvPr id="21" name="모서리가 둥근 직사각형 20"/>
          <p:cNvSpPr/>
          <p:nvPr/>
        </p:nvSpPr>
        <p:spPr>
          <a:xfrm>
            <a:off x="2047398" y="1412776"/>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경제파급효과</a:t>
            </a:r>
          </a:p>
        </p:txBody>
      </p:sp>
      <p:sp>
        <p:nvSpPr>
          <p:cNvPr id="12" name="TextBox 11"/>
          <p:cNvSpPr txBox="1"/>
          <p:nvPr/>
        </p:nvSpPr>
        <p:spPr>
          <a:xfrm>
            <a:off x="395536" y="6309320"/>
            <a:ext cx="4392488" cy="215444"/>
          </a:xfrm>
          <a:prstGeom prst="rect">
            <a:avLst/>
          </a:prstGeom>
          <a:noFill/>
        </p:spPr>
        <p:txBody>
          <a:bodyPr wrap="square" rtlCol="0">
            <a:spAutoFit/>
          </a:bodyPr>
          <a:lstStyle/>
          <a:p>
            <a:r>
              <a:rPr lang="ko-KR" altLang="en-US" sz="800" dirty="0"/>
              <a:t>신청기술은 건물주와 유지보수업체  모두에게 경제적 이익을 가져다 줄 것으로 봅니다</a:t>
            </a:r>
          </a:p>
        </p:txBody>
      </p:sp>
    </p:spTree>
    <p:extLst>
      <p:ext uri="{BB962C8B-B14F-4D97-AF65-F5344CB8AC3E}">
        <p14:creationId xmlns:p14="http://schemas.microsoft.com/office/powerpoint/2010/main" val="231812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다이어그램 5"/>
          <p:cNvGraphicFramePr/>
          <p:nvPr>
            <p:extLst>
              <p:ext uri="{D42A27DB-BD31-4B8C-83A1-F6EECF244321}">
                <p14:modId xmlns:p14="http://schemas.microsoft.com/office/powerpoint/2010/main" val="3272585720"/>
              </p:ext>
            </p:extLst>
          </p:nvPr>
        </p:nvGraphicFramePr>
        <p:xfrm>
          <a:off x="1196498" y="2564904"/>
          <a:ext cx="6471846"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모서리가 둥근 직사각형 11"/>
          <p:cNvSpPr/>
          <p:nvPr/>
        </p:nvSpPr>
        <p:spPr>
          <a:xfrm>
            <a:off x="2360380" y="1569330"/>
            <a:ext cx="1411234"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경제파급효과</a:t>
            </a:r>
          </a:p>
        </p:txBody>
      </p:sp>
      <p:sp>
        <p:nvSpPr>
          <p:cNvPr id="13" name="모서리가 둥근 직사각형 12"/>
          <p:cNvSpPr/>
          <p:nvPr/>
        </p:nvSpPr>
        <p:spPr>
          <a:xfrm>
            <a:off x="683568" y="1560863"/>
            <a:ext cx="1443682" cy="212112"/>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기술파급효과</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3841071" y="1421402"/>
            <a:ext cx="1573088"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산업파급효과</a:t>
            </a:r>
          </a:p>
        </p:txBody>
      </p:sp>
      <p:sp>
        <p:nvSpPr>
          <p:cNvPr id="9" name="TextBox 8"/>
          <p:cNvSpPr txBox="1"/>
          <p:nvPr/>
        </p:nvSpPr>
        <p:spPr>
          <a:xfrm>
            <a:off x="611560" y="620688"/>
            <a:ext cx="3384376" cy="369332"/>
          </a:xfrm>
          <a:prstGeom prst="rect">
            <a:avLst/>
          </a:prstGeom>
          <a:noFill/>
        </p:spPr>
        <p:txBody>
          <a:bodyPr wrap="square" rtlCol="0">
            <a:spAutoFit/>
          </a:bodyPr>
          <a:lstStyle/>
          <a:p>
            <a:r>
              <a:rPr lang="en-US" altLang="ko-KR" dirty="0"/>
              <a:t>2. </a:t>
            </a:r>
            <a:r>
              <a:rPr lang="ko-KR" altLang="en-US" dirty="0"/>
              <a:t>기술의 파급효과</a:t>
            </a:r>
            <a:r>
              <a:rPr lang="en-US" altLang="ko-KR" sz="1200" dirty="0"/>
              <a:t>(</a:t>
            </a:r>
            <a:r>
              <a:rPr lang="ko-KR" altLang="en-US" sz="1200" dirty="0"/>
              <a:t>발전성과 </a:t>
            </a:r>
            <a:r>
              <a:rPr lang="ko-KR" altLang="en-US" sz="1200" dirty="0" err="1"/>
              <a:t>파급성</a:t>
            </a:r>
            <a:r>
              <a:rPr lang="en-US" altLang="ko-KR" sz="1200" dirty="0"/>
              <a:t>)</a:t>
            </a:r>
            <a:endParaRPr lang="ko-KR" altLang="en-US" sz="1200" dirty="0"/>
          </a:p>
        </p:txBody>
      </p:sp>
    </p:spTree>
    <p:extLst>
      <p:ext uri="{BB962C8B-B14F-4D97-AF65-F5344CB8AC3E}">
        <p14:creationId xmlns:p14="http://schemas.microsoft.com/office/powerpoint/2010/main" val="172402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3. </a:t>
            </a:r>
            <a:r>
              <a:rPr lang="ko-KR" altLang="en-US" dirty="0"/>
              <a:t>기업현황</a:t>
            </a:r>
          </a:p>
        </p:txBody>
      </p:sp>
      <p:sp>
        <p:nvSpPr>
          <p:cNvPr id="12" name="모서리가 둥근 직사각형 11"/>
          <p:cNvSpPr/>
          <p:nvPr/>
        </p:nvSpPr>
        <p:spPr>
          <a:xfrm>
            <a:off x="3707905" y="1556792"/>
            <a:ext cx="1440160"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제품 시공 사례</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403246" y="1412935"/>
            <a:ext cx="3160641" cy="36004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기업연혁 및 품질경영체계</a:t>
            </a:r>
          </a:p>
        </p:txBody>
      </p:sp>
      <p:graphicFrame>
        <p:nvGraphicFramePr>
          <p:cNvPr id="10" name="표 9"/>
          <p:cNvGraphicFramePr>
            <a:graphicFrameLocks noGrp="1"/>
          </p:cNvGraphicFramePr>
          <p:nvPr>
            <p:extLst>
              <p:ext uri="{D42A27DB-BD31-4B8C-83A1-F6EECF244321}">
                <p14:modId xmlns:p14="http://schemas.microsoft.com/office/powerpoint/2010/main" val="2481218858"/>
              </p:ext>
            </p:extLst>
          </p:nvPr>
        </p:nvGraphicFramePr>
        <p:xfrm>
          <a:off x="251520" y="2276872"/>
          <a:ext cx="3248138" cy="3816801"/>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20000"/>
                    </a:ext>
                  </a:extLst>
                </a:gridCol>
                <a:gridCol w="2384042">
                  <a:extLst>
                    <a:ext uri="{9D8B030D-6E8A-4147-A177-3AD203B41FA5}">
                      <a16:colId xmlns:a16="http://schemas.microsoft.com/office/drawing/2014/main" val="20001"/>
                    </a:ext>
                  </a:extLst>
                </a:gridCol>
              </a:tblGrid>
              <a:tr h="436788">
                <a:tc>
                  <a:txBody>
                    <a:bodyPr/>
                    <a:lstStyle/>
                    <a:p>
                      <a:pPr algn="ctr" latinLnBrk="1"/>
                      <a:r>
                        <a:rPr lang="ko-KR" altLang="en-US" sz="1200" dirty="0"/>
                        <a:t>연  도</a:t>
                      </a:r>
                    </a:p>
                  </a:txBody>
                  <a:tcPr/>
                </a:tc>
                <a:tc>
                  <a:txBody>
                    <a:bodyPr/>
                    <a:lstStyle/>
                    <a:p>
                      <a:pPr latinLnBrk="1"/>
                      <a:r>
                        <a:rPr lang="en-US" altLang="ko-KR" sz="1200" dirty="0"/>
                        <a:t>       </a:t>
                      </a:r>
                      <a:r>
                        <a:rPr lang="ko-KR" altLang="en-US" sz="1200" dirty="0"/>
                        <a:t>내            역</a:t>
                      </a:r>
                    </a:p>
                  </a:txBody>
                  <a:tcPr/>
                </a:tc>
                <a:extLst>
                  <a:ext uri="{0D108BD9-81ED-4DB2-BD59-A6C34878D82A}">
                    <a16:rowId xmlns:a16="http://schemas.microsoft.com/office/drawing/2014/main" val="10000"/>
                  </a:ext>
                </a:extLst>
              </a:tr>
              <a:tr h="349431">
                <a:tc>
                  <a:txBody>
                    <a:bodyPr/>
                    <a:lstStyle/>
                    <a:p>
                      <a:pPr algn="ctr" latinLnBrk="1"/>
                      <a:r>
                        <a:rPr lang="en-US" altLang="ko-KR" sz="1000" dirty="0"/>
                        <a:t>2013.08</a:t>
                      </a:r>
                      <a:endParaRPr lang="ko-KR" altLang="en-US" sz="1000" dirty="0"/>
                    </a:p>
                  </a:txBody>
                  <a:tcPr/>
                </a:tc>
                <a:tc>
                  <a:txBody>
                    <a:bodyPr/>
                    <a:lstStyle/>
                    <a:p>
                      <a:pPr latinLnBrk="1"/>
                      <a:r>
                        <a:rPr lang="en-US" altLang="ko-KR" sz="1000" dirty="0"/>
                        <a:t> </a:t>
                      </a:r>
                      <a:r>
                        <a:rPr lang="ko-KR" altLang="en-US" sz="1000" dirty="0"/>
                        <a:t>법인설립</a:t>
                      </a:r>
                    </a:p>
                  </a:txBody>
                  <a:tcPr/>
                </a:tc>
                <a:extLst>
                  <a:ext uri="{0D108BD9-81ED-4DB2-BD59-A6C34878D82A}">
                    <a16:rowId xmlns:a16="http://schemas.microsoft.com/office/drawing/2014/main" val="10001"/>
                  </a:ext>
                </a:extLst>
              </a:tr>
              <a:tr h="349431">
                <a:tc>
                  <a:txBody>
                    <a:bodyPr/>
                    <a:lstStyle/>
                    <a:p>
                      <a:pPr algn="ctr" latinLnBrk="1"/>
                      <a:r>
                        <a:rPr lang="en-US" altLang="ko-KR" sz="1000" dirty="0"/>
                        <a:t>2016.02~</a:t>
                      </a:r>
                      <a:endParaRPr lang="ko-KR" altLang="en-US" sz="1000" dirty="0"/>
                    </a:p>
                  </a:txBody>
                  <a:tcPr/>
                </a:tc>
                <a:tc>
                  <a:txBody>
                    <a:bodyPr/>
                    <a:lstStyle/>
                    <a:p>
                      <a:pPr latinLnBrk="1"/>
                      <a:r>
                        <a:rPr lang="ko-KR" altLang="en-US" sz="1000" dirty="0"/>
                        <a:t> 벤처기업 등록</a:t>
                      </a:r>
                    </a:p>
                  </a:txBody>
                  <a:tcPr/>
                </a:tc>
                <a:extLst>
                  <a:ext uri="{0D108BD9-81ED-4DB2-BD59-A6C34878D82A}">
                    <a16:rowId xmlns:a16="http://schemas.microsoft.com/office/drawing/2014/main" val="10002"/>
                  </a:ext>
                </a:extLst>
              </a:tr>
              <a:tr h="349431">
                <a:tc>
                  <a:txBody>
                    <a:bodyPr/>
                    <a:lstStyle/>
                    <a:p>
                      <a:pPr algn="ctr" latinLnBrk="1"/>
                      <a:r>
                        <a:rPr lang="en-US" altLang="ko-KR" sz="1000" dirty="0"/>
                        <a:t>2016.08~</a:t>
                      </a:r>
                      <a:endParaRPr lang="ko-KR" altLang="en-US" sz="1000" dirty="0"/>
                    </a:p>
                  </a:txBody>
                  <a:tcPr/>
                </a:tc>
                <a:tc>
                  <a:txBody>
                    <a:bodyPr/>
                    <a:lstStyle/>
                    <a:p>
                      <a:pPr latinLnBrk="1"/>
                      <a:r>
                        <a:rPr lang="en-US" altLang="ko-KR" sz="1000" dirty="0"/>
                        <a:t> ISO 9001 </a:t>
                      </a:r>
                      <a:r>
                        <a:rPr lang="ko-KR" altLang="en-US" sz="1000" dirty="0"/>
                        <a:t>인증</a:t>
                      </a:r>
                    </a:p>
                  </a:txBody>
                  <a:tcPr/>
                </a:tc>
                <a:extLst>
                  <a:ext uri="{0D108BD9-81ED-4DB2-BD59-A6C34878D82A}">
                    <a16:rowId xmlns:a16="http://schemas.microsoft.com/office/drawing/2014/main" val="10003"/>
                  </a:ext>
                </a:extLst>
              </a:tr>
              <a:tr h="524146">
                <a:tc>
                  <a:txBody>
                    <a:bodyPr/>
                    <a:lstStyle/>
                    <a:p>
                      <a:pPr algn="ctr" latinLnBrk="1"/>
                      <a:r>
                        <a:rPr lang="ko-KR" altLang="en-US" sz="1000" dirty="0"/>
                        <a:t>그       외</a:t>
                      </a:r>
                      <a:endParaRPr lang="en-US" altLang="ko-KR" sz="1000" dirty="0"/>
                    </a:p>
                    <a:p>
                      <a:pPr algn="ctr" latinLnBrk="1"/>
                      <a:r>
                        <a:rPr lang="ko-KR" altLang="en-US" sz="1000" dirty="0"/>
                        <a:t>등록특허</a:t>
                      </a:r>
                    </a:p>
                  </a:txBody>
                  <a:tcPr anchor="ctr"/>
                </a:tc>
                <a:tc>
                  <a:txBody>
                    <a:bodyPr/>
                    <a:lstStyle/>
                    <a:p>
                      <a:pPr marL="228600" indent="-228600" latinLnBrk="1">
                        <a:lnSpc>
                          <a:spcPct val="150000"/>
                        </a:lnSpc>
                        <a:buAutoNum type="arabicPeriod"/>
                      </a:pPr>
                      <a:r>
                        <a:rPr lang="ko-KR" altLang="en-US" sz="1000" dirty="0" err="1"/>
                        <a:t>수처리겸용</a:t>
                      </a:r>
                      <a:r>
                        <a:rPr lang="ko-KR" altLang="en-US" sz="1000" dirty="0"/>
                        <a:t> 수영장청소로봇</a:t>
                      </a:r>
                      <a:r>
                        <a:rPr lang="en-US" altLang="ko-KR" sz="1000" dirty="0"/>
                        <a:t>.</a:t>
                      </a:r>
                    </a:p>
                    <a:p>
                      <a:pPr marL="228600" indent="-228600" latinLnBrk="1">
                        <a:lnSpc>
                          <a:spcPct val="150000"/>
                        </a:lnSpc>
                        <a:buAutoNum type="arabicPeriod"/>
                      </a:pPr>
                      <a:r>
                        <a:rPr lang="ko-KR" altLang="en-US" sz="1000" dirty="0" err="1"/>
                        <a:t>철근커플링</a:t>
                      </a:r>
                      <a:r>
                        <a:rPr lang="en-US" altLang="ko-KR" sz="1000" dirty="0"/>
                        <a:t>.</a:t>
                      </a:r>
                    </a:p>
                    <a:p>
                      <a:pPr marL="228600" indent="-228600" latinLnBrk="1">
                        <a:lnSpc>
                          <a:spcPct val="150000"/>
                        </a:lnSpc>
                        <a:buAutoNum type="arabicPeriod"/>
                      </a:pPr>
                      <a:r>
                        <a:rPr lang="ko-KR" altLang="en-US" sz="1000" dirty="0"/>
                        <a:t>승강기</a:t>
                      </a:r>
                      <a:r>
                        <a:rPr lang="en-US" altLang="ko-KR" sz="1000" dirty="0"/>
                        <a:t>2:1</a:t>
                      </a:r>
                      <a:r>
                        <a:rPr lang="ko-KR" altLang="en-US" sz="1000" dirty="0" err="1"/>
                        <a:t>로프식</a:t>
                      </a:r>
                      <a:r>
                        <a:rPr lang="ko-KR" altLang="en-US" sz="1000" dirty="0"/>
                        <a:t> 독립 </a:t>
                      </a:r>
                      <a:r>
                        <a:rPr lang="ko-KR" altLang="en-US" sz="1000" dirty="0" err="1"/>
                        <a:t>매달림시브</a:t>
                      </a:r>
                      <a:endParaRPr lang="en-US" altLang="ko-KR" sz="1000" dirty="0"/>
                    </a:p>
                  </a:txBody>
                  <a:tcPr/>
                </a:tc>
                <a:extLst>
                  <a:ext uri="{0D108BD9-81ED-4DB2-BD59-A6C34878D82A}">
                    <a16:rowId xmlns:a16="http://schemas.microsoft.com/office/drawing/2014/main" val="10005"/>
                  </a:ext>
                </a:extLst>
              </a:tr>
              <a:tr h="157722">
                <a:tc>
                  <a:txBody>
                    <a:bodyPr/>
                    <a:lstStyle/>
                    <a:p>
                      <a:pPr algn="ctr" latinLnBrk="1"/>
                      <a:r>
                        <a:rPr lang="ko-KR" altLang="en-US" sz="1000" dirty="0"/>
                        <a:t>특허 </a:t>
                      </a:r>
                      <a:r>
                        <a:rPr lang="ko-KR" altLang="en-US" sz="1000" dirty="0" err="1"/>
                        <a:t>출원중</a:t>
                      </a:r>
                      <a:endParaRPr lang="ko-KR" altLang="en-US" sz="1000" dirty="0"/>
                    </a:p>
                  </a:txBody>
                  <a:tcPr anchor="ctr"/>
                </a:tc>
                <a:tc>
                  <a:txBody>
                    <a:bodyPr/>
                    <a:lstStyle/>
                    <a:p>
                      <a:pPr marL="228600" indent="-228600" latinLnBrk="1">
                        <a:lnSpc>
                          <a:spcPct val="150000"/>
                        </a:lnSpc>
                        <a:buAutoNum type="arabicPeriod"/>
                      </a:pPr>
                      <a:r>
                        <a:rPr lang="ko-KR" altLang="en-US" sz="1000" dirty="0"/>
                        <a:t>철근 </a:t>
                      </a:r>
                      <a:r>
                        <a:rPr lang="ko-KR" altLang="en-US" sz="1000" dirty="0" err="1"/>
                        <a:t>커플링</a:t>
                      </a:r>
                      <a:r>
                        <a:rPr lang="en-US" altLang="ko-KR" sz="1000" dirty="0"/>
                        <a:t>.</a:t>
                      </a:r>
                    </a:p>
                    <a:p>
                      <a:pPr marL="228600" indent="-228600" latinLnBrk="1">
                        <a:lnSpc>
                          <a:spcPct val="150000"/>
                        </a:lnSpc>
                        <a:buAutoNum type="arabicPeriod"/>
                      </a:pPr>
                      <a:r>
                        <a:rPr lang="ko-KR" altLang="en-US" sz="1000" dirty="0"/>
                        <a:t>전문가용 </a:t>
                      </a:r>
                      <a:r>
                        <a:rPr lang="ko-KR" altLang="en-US" sz="1000" dirty="0" err="1"/>
                        <a:t>베드민턴연습기</a:t>
                      </a:r>
                      <a:endParaRPr lang="ko-KR" altLang="en-US" sz="1000" dirty="0"/>
                    </a:p>
                  </a:txBody>
                  <a:tcPr anchor="ctr"/>
                </a:tc>
                <a:extLst>
                  <a:ext uri="{0D108BD9-81ED-4DB2-BD59-A6C34878D82A}">
                    <a16:rowId xmlns:a16="http://schemas.microsoft.com/office/drawing/2014/main" val="10006"/>
                  </a:ext>
                </a:extLst>
              </a:tr>
              <a:tr h="215759">
                <a:tc>
                  <a:txBody>
                    <a:bodyPr/>
                    <a:lstStyle/>
                    <a:p>
                      <a:pPr algn="ctr" latinLnBrk="1"/>
                      <a:r>
                        <a:rPr lang="ko-KR" altLang="en-US" sz="1000" dirty="0"/>
                        <a:t>국제기구</a:t>
                      </a:r>
                      <a:endParaRPr lang="en-US" altLang="ko-KR" sz="1000" dirty="0"/>
                    </a:p>
                    <a:p>
                      <a:pPr algn="ctr" latinLnBrk="1"/>
                      <a:endParaRPr lang="en-US" altLang="ko-KR" sz="1000" dirty="0"/>
                    </a:p>
                    <a:p>
                      <a:pPr algn="ctr" latinLnBrk="1"/>
                      <a:r>
                        <a:rPr lang="ko-KR" altLang="en-US" sz="1000" dirty="0"/>
                        <a:t>세계 </a:t>
                      </a:r>
                      <a:endParaRPr lang="en-US" altLang="ko-KR" sz="1000" dirty="0"/>
                    </a:p>
                    <a:p>
                      <a:pPr algn="ctr" latinLnBrk="1"/>
                      <a:r>
                        <a:rPr lang="ko-KR" altLang="en-US" sz="1000" dirty="0"/>
                        <a:t>녹색기술 </a:t>
                      </a:r>
                      <a:endParaRPr lang="en-US" altLang="ko-KR" sz="1000" dirty="0"/>
                    </a:p>
                    <a:p>
                      <a:pPr algn="ctr" latinLnBrk="1"/>
                      <a:r>
                        <a:rPr lang="ko-KR" altLang="en-US" sz="1000" dirty="0"/>
                        <a:t>검</a:t>
                      </a:r>
                      <a:r>
                        <a:rPr lang="en-US" altLang="ko-KR" sz="1000" dirty="0"/>
                        <a:t>. </a:t>
                      </a:r>
                      <a:r>
                        <a:rPr lang="ko-KR" altLang="en-US" sz="1000" dirty="0"/>
                        <a:t>인증</a:t>
                      </a:r>
                    </a:p>
                  </a:txBody>
                  <a:tcPr anchor="ctr"/>
                </a:tc>
                <a:tc>
                  <a:txBody>
                    <a:bodyPr/>
                    <a:lstStyle/>
                    <a:p>
                      <a:pPr marL="228600" indent="-228600" latinLnBrk="1">
                        <a:lnSpc>
                          <a:spcPct val="150000"/>
                        </a:lnSpc>
                        <a:buAutoNum type="arabicPeriod"/>
                      </a:pPr>
                      <a:r>
                        <a:rPr lang="ko-KR" altLang="en-US" sz="1000" dirty="0"/>
                        <a:t>국제기구 세계녹색기후기구 </a:t>
                      </a:r>
                      <a:endParaRPr lang="en-US" altLang="ko-KR" sz="1000" dirty="0"/>
                    </a:p>
                    <a:p>
                      <a:pPr marL="0" indent="0" latinLnBrk="1">
                        <a:lnSpc>
                          <a:spcPct val="150000"/>
                        </a:lnSpc>
                        <a:buNone/>
                      </a:pPr>
                      <a:r>
                        <a:rPr lang="en-US" altLang="ko-KR" sz="1000" dirty="0"/>
                        <a:t>      </a:t>
                      </a:r>
                      <a:r>
                        <a:rPr lang="ko-KR" altLang="en-US" sz="1000" dirty="0"/>
                        <a:t>녹색기술 검증</a:t>
                      </a:r>
                      <a:r>
                        <a:rPr lang="en-US" altLang="ko-KR" sz="1000" dirty="0"/>
                        <a:t>.</a:t>
                      </a:r>
                    </a:p>
                    <a:p>
                      <a:pPr latinLnBrk="1">
                        <a:lnSpc>
                          <a:spcPct val="150000"/>
                        </a:lnSpc>
                      </a:pPr>
                      <a:r>
                        <a:rPr lang="en-US" altLang="ko-KR" sz="1000" dirty="0"/>
                        <a:t>2.  </a:t>
                      </a:r>
                      <a:r>
                        <a:rPr lang="ko-KR" altLang="en-US" sz="1000" dirty="0"/>
                        <a:t>국제기구 세계녹색기후기구 </a:t>
                      </a:r>
                      <a:endParaRPr lang="en-US" altLang="ko-KR" sz="1000" dirty="0"/>
                    </a:p>
                    <a:p>
                      <a:pPr latinLnBrk="1">
                        <a:lnSpc>
                          <a:spcPct val="150000"/>
                        </a:lnSpc>
                      </a:pPr>
                      <a:r>
                        <a:rPr lang="en-US" altLang="ko-KR" sz="1000" dirty="0"/>
                        <a:t>     </a:t>
                      </a:r>
                      <a:r>
                        <a:rPr lang="ko-KR" altLang="en-US" sz="1000" dirty="0"/>
                        <a:t>녹색기술 인증</a:t>
                      </a:r>
                      <a:r>
                        <a:rPr lang="en-US" altLang="ko-KR" sz="1000" dirty="0"/>
                        <a:t>.</a:t>
                      </a:r>
                      <a:endParaRPr lang="ko-KR" altLang="en-US" sz="1000" dirty="0"/>
                    </a:p>
                  </a:txBody>
                  <a:tcPr anchor="ctr"/>
                </a:tc>
                <a:extLst>
                  <a:ext uri="{0D108BD9-81ED-4DB2-BD59-A6C34878D82A}">
                    <a16:rowId xmlns:a16="http://schemas.microsoft.com/office/drawing/2014/main" val="10007"/>
                  </a:ext>
                </a:extLst>
              </a:tr>
            </a:tbl>
          </a:graphicData>
        </a:graphic>
      </p:graphicFrame>
      <p:pic>
        <p:nvPicPr>
          <p:cNvPr id="1027" name="Picture 3" descr="D:\동기화\(주)세인 인터내셔널 법인\벤처기업 확인\벤처기업확인서.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979" y="2126115"/>
            <a:ext cx="1487094" cy="2101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srcRect/>
          <a:stretch>
            <a:fillRect/>
          </a:stretch>
        </p:blipFill>
        <p:spPr bwMode="auto">
          <a:xfrm>
            <a:off x="5458428" y="2126111"/>
            <a:ext cx="3074012" cy="2101724"/>
          </a:xfrm>
          <a:prstGeom prst="rect">
            <a:avLst/>
          </a:prstGeom>
          <a:noFill/>
          <a:ln w="9525">
            <a:noFill/>
            <a:miter lim="800000"/>
            <a:headEnd/>
            <a:tailEnd/>
          </a:ln>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7321" y="4349373"/>
            <a:ext cx="1466752" cy="2101722"/>
          </a:xfrm>
          <a:prstGeom prst="rect">
            <a:avLst/>
          </a:prstGeom>
        </p:spPr>
      </p:pic>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8428" y="4349200"/>
            <a:ext cx="1489836" cy="2104136"/>
          </a:xfrm>
          <a:prstGeom prst="rect">
            <a:avLst/>
          </a:prstGeom>
        </p:spPr>
      </p:pic>
      <p:pic>
        <p:nvPicPr>
          <p:cNvPr id="16" name="그림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564" y="4349373"/>
            <a:ext cx="1473876" cy="2101722"/>
          </a:xfrm>
          <a:prstGeom prst="rect">
            <a:avLst/>
          </a:prstGeom>
        </p:spPr>
      </p:pic>
      <p:sp>
        <p:nvSpPr>
          <p:cNvPr id="17" name="모서리가 둥근 직사각형 16"/>
          <p:cNvSpPr/>
          <p:nvPr/>
        </p:nvSpPr>
        <p:spPr>
          <a:xfrm>
            <a:off x="5318920" y="1556792"/>
            <a:ext cx="1676513"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본사의 기술개발 이력</a:t>
            </a:r>
            <a:endParaRPr lang="ko-KR" altLang="en-US" sz="1200" b="1" dirty="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135828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286000" y="3055893"/>
            <a:ext cx="4572000" cy="1754326"/>
          </a:xfrm>
          <a:prstGeom prst="rect">
            <a:avLst/>
          </a:prstGeom>
        </p:spPr>
        <p:txBody>
          <a:bodyPr>
            <a:spAutoFit/>
          </a:bodyPr>
          <a:lstStyle/>
          <a:p>
            <a:endParaRPr lang="ko-KR" altLang="en-US" dirty="0"/>
          </a:p>
          <a:p>
            <a:endParaRPr lang="ko-KR" altLang="en-US" dirty="0"/>
          </a:p>
          <a:p>
            <a:r>
              <a:rPr lang="ko-KR" altLang="en-US" dirty="0"/>
              <a:t>개발 배경 </a:t>
            </a:r>
          </a:p>
          <a:p>
            <a:r>
              <a:rPr lang="ko-KR" altLang="en-US" dirty="0"/>
              <a:t>기술 </a:t>
            </a:r>
            <a:r>
              <a:rPr lang="ko-KR" altLang="en-US" dirty="0" err="1"/>
              <a:t>적용성</a:t>
            </a:r>
            <a:r>
              <a:rPr lang="ko-KR" altLang="en-US" dirty="0"/>
              <a:t> </a:t>
            </a:r>
          </a:p>
          <a:p>
            <a:r>
              <a:rPr lang="ko-KR" altLang="en-US" dirty="0"/>
              <a:t>주요핵심기술 </a:t>
            </a:r>
          </a:p>
          <a:p>
            <a:r>
              <a:rPr lang="ko-KR" altLang="en-US"/>
              <a:t>기술 신뢰성 </a:t>
            </a: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844824"/>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7" name="직사각형 26"/>
          <p:cNvSpPr/>
          <p:nvPr/>
        </p:nvSpPr>
        <p:spPr>
          <a:xfrm>
            <a:off x="6577435" y="6258851"/>
            <a:ext cx="2615997" cy="246221"/>
          </a:xfrm>
          <a:prstGeom prst="rect">
            <a:avLst/>
          </a:prstGeom>
        </p:spPr>
        <p:txBody>
          <a:bodyPr wrap="square">
            <a:spAutoFit/>
          </a:bodyPr>
          <a:lstStyle/>
          <a:p>
            <a:pPr fontAlgn="base" latinLnBrk="0"/>
            <a:r>
              <a:rPr lang="en-US" altLang="ko-KR" sz="1000" dirty="0">
                <a:solidFill>
                  <a:schemeClr val="bg1"/>
                </a:solidFill>
              </a:rPr>
              <a:t>&lt;</a:t>
            </a:r>
            <a:r>
              <a:rPr lang="ko-KR" altLang="en-US" sz="1000" dirty="0">
                <a:solidFill>
                  <a:schemeClr val="bg1"/>
                </a:solidFill>
              </a:rPr>
              <a:t>출처</a:t>
            </a:r>
            <a:r>
              <a:rPr lang="en-US" altLang="ko-KR" sz="1000" dirty="0">
                <a:solidFill>
                  <a:schemeClr val="bg1"/>
                </a:solidFill>
              </a:rPr>
              <a:t>: </a:t>
            </a:r>
            <a:r>
              <a:rPr lang="ko-KR" altLang="en-US" sz="1000" dirty="0">
                <a:solidFill>
                  <a:schemeClr val="bg1"/>
                </a:solidFill>
              </a:rPr>
              <a:t>승강기 안전관리공단</a:t>
            </a:r>
            <a:r>
              <a:rPr lang="en-US" altLang="ko-KR" sz="1000" dirty="0">
                <a:solidFill>
                  <a:schemeClr val="bg1"/>
                </a:solidFill>
              </a:rPr>
              <a:t>2018.6.30&gt;</a:t>
            </a:r>
            <a:endParaRPr lang="ko-KR" altLang="en-US" sz="1000" dirty="0">
              <a:solidFill>
                <a:schemeClr val="bg1"/>
              </a:solidFill>
            </a:endParaRPr>
          </a:p>
        </p:txBody>
      </p:sp>
      <p:pic>
        <p:nvPicPr>
          <p:cNvPr id="16" name="내용 개체 틀 3" descr="2대1 로프식 정면구조도 - 2.JPG"/>
          <p:cNvPicPr>
            <a:picLocks noGrp="1" noChangeAspect="1"/>
          </p:cNvPicPr>
          <p:nvPr>
            <p:ph idx="1"/>
          </p:nvPr>
        </p:nvPicPr>
        <p:blipFill>
          <a:blip r:embed="rId3" cstate="print"/>
          <a:srcRect l="21118" r="6634"/>
          <a:stretch>
            <a:fillRect/>
          </a:stretch>
        </p:blipFill>
        <p:spPr>
          <a:xfrm>
            <a:off x="3851920" y="2276872"/>
            <a:ext cx="5195006" cy="424847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그림 17" descr="1 대 1 로프식 그림.JPG"/>
          <p:cNvPicPr>
            <a:picLocks noChangeAspect="1"/>
          </p:cNvPicPr>
          <p:nvPr/>
        </p:nvPicPr>
        <p:blipFill>
          <a:blip r:embed="rId4" cstate="print"/>
          <a:srcRect l="30043" r="25895"/>
          <a:stretch>
            <a:fillRect/>
          </a:stretch>
        </p:blipFill>
        <p:spPr>
          <a:xfrm>
            <a:off x="395536" y="2276872"/>
            <a:ext cx="3168352" cy="42484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그림 18" descr="승강기전체3-1.JPG"/>
          <p:cNvPicPr>
            <a:picLocks noChangeAspect="1"/>
          </p:cNvPicPr>
          <p:nvPr/>
        </p:nvPicPr>
        <p:blipFill>
          <a:blip r:embed="rId5" cstate="print"/>
          <a:srcRect l="33235" t="6250" r="24299"/>
          <a:stretch>
            <a:fillRect/>
          </a:stretch>
        </p:blipFill>
        <p:spPr>
          <a:xfrm>
            <a:off x="2627784" y="2492896"/>
            <a:ext cx="1656184" cy="2160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타원 19"/>
          <p:cNvSpPr/>
          <p:nvPr/>
        </p:nvSpPr>
        <p:spPr>
          <a:xfrm>
            <a:off x="1475656" y="4941168"/>
            <a:ext cx="1368152" cy="15841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화살표 연결선 20"/>
          <p:cNvCxnSpPr/>
          <p:nvPr/>
        </p:nvCxnSpPr>
        <p:spPr>
          <a:xfrm flipV="1">
            <a:off x="2627784" y="4581128"/>
            <a:ext cx="288032" cy="43204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5536" y="1978667"/>
            <a:ext cx="1944216" cy="276999"/>
          </a:xfrm>
          <a:prstGeom prst="rect">
            <a:avLst/>
          </a:prstGeom>
          <a:solidFill>
            <a:schemeClr val="accent3">
              <a:lumMod val="75000"/>
            </a:schemeClr>
          </a:solidFill>
          <a:effectLst>
            <a:innerShdw blurRad="114300">
              <a:prstClr val="black"/>
            </a:innerShdw>
          </a:effectLst>
        </p:spPr>
        <p:txBody>
          <a:bodyPr wrap="square" rtlCol="0">
            <a:spAutoFit/>
          </a:bodyPr>
          <a:lstStyle/>
          <a:p>
            <a:r>
              <a:rPr lang="en-US" altLang="ko-KR" sz="1200" dirty="0"/>
              <a:t>1 : 1 </a:t>
            </a:r>
            <a:r>
              <a:rPr lang="ko-KR" altLang="en-US" sz="1200" dirty="0" err="1"/>
              <a:t>로프식</a:t>
            </a:r>
            <a:r>
              <a:rPr lang="ko-KR" altLang="en-US" sz="1200" dirty="0"/>
              <a:t> 권상 시스템</a:t>
            </a:r>
          </a:p>
        </p:txBody>
      </p:sp>
      <p:sp>
        <p:nvSpPr>
          <p:cNvPr id="29" name="TextBox 28"/>
          <p:cNvSpPr txBox="1"/>
          <p:nvPr/>
        </p:nvSpPr>
        <p:spPr>
          <a:xfrm>
            <a:off x="395536" y="6581001"/>
            <a:ext cx="5184576" cy="276999"/>
          </a:xfrm>
          <a:prstGeom prst="rect">
            <a:avLst/>
          </a:prstGeom>
          <a:solidFill>
            <a:srgbClr val="002060"/>
          </a:solidFill>
        </p:spPr>
        <p:txBody>
          <a:bodyPr wrap="square" rtlCol="0">
            <a:spAutoFit/>
          </a:bodyPr>
          <a:lstStyle/>
          <a:p>
            <a:r>
              <a:rPr lang="ko-KR" altLang="en-US" sz="1200" dirty="0"/>
              <a:t>기존의 모든 승강기는 복수의 개의 로프의 끝 단을 독립되게 분리 설치됨</a:t>
            </a:r>
            <a:r>
              <a:rPr lang="en-US" altLang="ko-KR" sz="1200" dirty="0"/>
              <a:t>.</a:t>
            </a:r>
            <a:endParaRPr lang="ko-KR" altLang="en-US" sz="1200" dirty="0"/>
          </a:p>
        </p:txBody>
      </p:sp>
      <p:sp>
        <p:nvSpPr>
          <p:cNvPr id="30" name="TextBox 29"/>
          <p:cNvSpPr txBox="1"/>
          <p:nvPr/>
        </p:nvSpPr>
        <p:spPr>
          <a:xfrm>
            <a:off x="3851920" y="1978667"/>
            <a:ext cx="1944216" cy="276999"/>
          </a:xfrm>
          <a:prstGeom prst="rect">
            <a:avLst/>
          </a:prstGeom>
          <a:solidFill>
            <a:schemeClr val="accent3">
              <a:lumMod val="75000"/>
            </a:schemeClr>
          </a:solidFill>
          <a:effectLst>
            <a:innerShdw blurRad="114300">
              <a:prstClr val="black"/>
            </a:innerShdw>
          </a:effectLst>
        </p:spPr>
        <p:txBody>
          <a:bodyPr wrap="square" rtlCol="0">
            <a:spAutoFit/>
          </a:bodyPr>
          <a:lstStyle/>
          <a:p>
            <a:r>
              <a:rPr lang="en-US" altLang="ko-KR" sz="1200" dirty="0"/>
              <a:t>2 : 1 </a:t>
            </a:r>
            <a:r>
              <a:rPr lang="ko-KR" altLang="en-US" sz="1200" dirty="0" err="1"/>
              <a:t>로프식</a:t>
            </a:r>
            <a:r>
              <a:rPr lang="ko-KR" altLang="en-US" sz="1200" dirty="0"/>
              <a:t> 권상 시스템</a:t>
            </a:r>
          </a:p>
        </p:txBody>
      </p:sp>
      <p:sp>
        <p:nvSpPr>
          <p:cNvPr id="22" name="모서리가 둥근 직사각형 21"/>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23" name="모서리가 둥근 직사각형 22"/>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25" name="모서리가 둥근 직사각형 24"/>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6" name="모서리가 둥근 직사각형 25"/>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28" name="TextBox 27"/>
          <p:cNvSpPr txBox="1"/>
          <p:nvPr/>
        </p:nvSpPr>
        <p:spPr>
          <a:xfrm>
            <a:off x="2699792" y="908720"/>
            <a:ext cx="6120680" cy="430887"/>
          </a:xfrm>
          <a:prstGeom prst="rect">
            <a:avLst/>
          </a:prstGeom>
          <a:noFill/>
          <a:ln>
            <a:solidFill>
              <a:schemeClr val="bg2">
                <a:lumMod val="50000"/>
              </a:schemeClr>
            </a:solidFill>
          </a:ln>
        </p:spPr>
        <p:txBody>
          <a:bodyPr wrap="square" rtlCol="0">
            <a:spAutoFit/>
          </a:bodyPr>
          <a:lstStyle/>
          <a:p>
            <a:r>
              <a:rPr lang="ko-KR" altLang="en-US" sz="1100" dirty="0"/>
              <a:t>로프의 설치형태에 따른 </a:t>
            </a:r>
            <a:r>
              <a:rPr lang="ko-KR" altLang="en-US" sz="1100" dirty="0" err="1"/>
              <a:t>성강기</a:t>
            </a:r>
            <a:r>
              <a:rPr lang="ko-KR" altLang="en-US" sz="1100" dirty="0"/>
              <a:t> 분류를 </a:t>
            </a:r>
            <a:r>
              <a:rPr lang="ko-KR" altLang="en-US" sz="1100" dirty="0" err="1"/>
              <a:t>나타낸것으로</a:t>
            </a:r>
            <a:r>
              <a:rPr lang="ko-KR" altLang="en-US" sz="1100" dirty="0"/>
              <a:t> </a:t>
            </a:r>
            <a:r>
              <a:rPr lang="en-US" altLang="ko-KR" sz="1100" dirty="0"/>
              <a:t>1:1</a:t>
            </a:r>
            <a:r>
              <a:rPr lang="ko-KR" altLang="en-US" sz="1100" dirty="0" err="1"/>
              <a:t>로프식과</a:t>
            </a:r>
            <a:r>
              <a:rPr lang="ko-KR" altLang="en-US" sz="1100" dirty="0"/>
              <a:t> </a:t>
            </a:r>
            <a:r>
              <a:rPr lang="en-US" altLang="ko-KR" sz="1100" dirty="0"/>
              <a:t>2:1</a:t>
            </a:r>
            <a:r>
              <a:rPr lang="ko-KR" altLang="en-US" sz="1100" dirty="0" err="1"/>
              <a:t>로프식으로</a:t>
            </a:r>
            <a:r>
              <a:rPr lang="ko-KR" altLang="en-US" sz="1100" dirty="0"/>
              <a:t> 구분하나 각각의 로프는 독립되게 설치되고 각각의 로프환경에 따라 </a:t>
            </a:r>
            <a:r>
              <a:rPr lang="ko-KR" altLang="en-US" sz="1100" dirty="0" err="1"/>
              <a:t>신률에</a:t>
            </a:r>
            <a:r>
              <a:rPr lang="ko-KR" altLang="en-US" sz="1100" dirty="0"/>
              <a:t> 따른 </a:t>
            </a:r>
            <a:r>
              <a:rPr lang="ko-KR" altLang="en-US" sz="1100" dirty="0" err="1"/>
              <a:t>변위량이</a:t>
            </a:r>
            <a:r>
              <a:rPr lang="ko-KR" altLang="en-US" sz="1100" dirty="0"/>
              <a:t> 달라 진다</a:t>
            </a:r>
            <a:r>
              <a:rPr lang="en-US" altLang="ko-KR" sz="1100" dirty="0"/>
              <a:t>.</a:t>
            </a:r>
            <a:endParaRPr lang="ko-KR" altLang="en-US" sz="1100" dirty="0"/>
          </a:p>
        </p:txBody>
      </p:sp>
    </p:spTree>
    <p:extLst>
      <p:ext uri="{BB962C8B-B14F-4D97-AF65-F5344CB8AC3E}">
        <p14:creationId xmlns:p14="http://schemas.microsoft.com/office/powerpoint/2010/main" val="23960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11560" y="6165304"/>
            <a:ext cx="2376264" cy="360040"/>
          </a:xfrm>
        </p:spPr>
        <p:txBody>
          <a:bodyPr>
            <a:normAutofit/>
          </a:bodyPr>
          <a:lstStyle/>
          <a:p>
            <a:r>
              <a:rPr lang="ko-KR" altLang="en-US" sz="1600" dirty="0"/>
              <a:t>제품 설치 시공 사례 예</a:t>
            </a:r>
          </a:p>
        </p:txBody>
      </p:sp>
      <p:pic>
        <p:nvPicPr>
          <p:cNvPr id="14" name="그림 13" descr="2.jpg"/>
          <p:cNvPicPr>
            <a:picLocks noChangeAspect="1"/>
          </p:cNvPicPr>
          <p:nvPr/>
        </p:nvPicPr>
        <p:blipFill>
          <a:blip r:embed="rId2" cstate="print"/>
          <a:stretch>
            <a:fillRect/>
          </a:stretch>
        </p:blipFill>
        <p:spPr>
          <a:xfrm>
            <a:off x="467545" y="1913617"/>
            <a:ext cx="2664296" cy="1656185"/>
          </a:xfrm>
          <a:prstGeom prst="rect">
            <a:avLst/>
          </a:prstGeom>
          <a:scene3d>
            <a:camera prst="orthographicFront"/>
            <a:lightRig rig="threePt" dir="t"/>
          </a:scene3d>
          <a:sp3d>
            <a:bevelT prst="angle"/>
          </a:sp3d>
        </p:spPr>
      </p:pic>
      <p:pic>
        <p:nvPicPr>
          <p:cNvPr id="15" name="그림 14" descr="20170609_144738.jpg"/>
          <p:cNvPicPr>
            <a:picLocks noChangeAspect="1"/>
          </p:cNvPicPr>
          <p:nvPr/>
        </p:nvPicPr>
        <p:blipFill>
          <a:blip r:embed="rId3" cstate="print"/>
          <a:stretch>
            <a:fillRect/>
          </a:stretch>
        </p:blipFill>
        <p:spPr>
          <a:xfrm>
            <a:off x="3402895" y="1913617"/>
            <a:ext cx="2664296" cy="1656185"/>
          </a:xfrm>
          <a:prstGeom prst="rect">
            <a:avLst/>
          </a:prstGeom>
          <a:scene3d>
            <a:camera prst="orthographicFront"/>
            <a:lightRig rig="threePt" dir="t"/>
          </a:scene3d>
          <a:sp3d>
            <a:bevelT prst="angle"/>
          </a:sp3d>
        </p:spPr>
      </p:pic>
      <p:sp>
        <p:nvSpPr>
          <p:cNvPr id="16" name="TextBox 15"/>
          <p:cNvSpPr txBox="1"/>
          <p:nvPr/>
        </p:nvSpPr>
        <p:spPr>
          <a:xfrm>
            <a:off x="469038" y="1628800"/>
            <a:ext cx="2662802" cy="215444"/>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양산시 신기동 소소빌딩 </a:t>
            </a:r>
            <a:r>
              <a:rPr lang="en-US" altLang="ko-KR" sz="800" dirty="0"/>
              <a:t>2:1</a:t>
            </a:r>
            <a:r>
              <a:rPr lang="ko-KR" altLang="en-US" sz="800" dirty="0" err="1"/>
              <a:t>로프식</a:t>
            </a:r>
            <a:r>
              <a:rPr lang="ko-KR" altLang="en-US" sz="800" dirty="0"/>
              <a:t>  </a:t>
            </a:r>
            <a:r>
              <a:rPr lang="en-US" altLang="ko-KR" sz="800" dirty="0"/>
              <a:t>4</a:t>
            </a:r>
            <a:r>
              <a:rPr lang="ko-KR" altLang="en-US" sz="800" dirty="0"/>
              <a:t>본</a:t>
            </a:r>
          </a:p>
        </p:txBody>
      </p:sp>
      <p:sp>
        <p:nvSpPr>
          <p:cNvPr id="17" name="TextBox 16"/>
          <p:cNvSpPr txBox="1"/>
          <p:nvPr/>
        </p:nvSpPr>
        <p:spPr>
          <a:xfrm>
            <a:off x="3402894" y="1628800"/>
            <a:ext cx="2661249" cy="215444"/>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김해시 </a:t>
            </a:r>
            <a:r>
              <a:rPr lang="ko-KR" altLang="en-US" sz="800" dirty="0" err="1"/>
              <a:t>삼문동</a:t>
            </a:r>
            <a:r>
              <a:rPr lang="ko-KR" altLang="en-US" sz="800" dirty="0"/>
              <a:t> </a:t>
            </a:r>
            <a:r>
              <a:rPr lang="ko-KR" altLang="en-US" sz="800" dirty="0" err="1"/>
              <a:t>아쿠아빌딩</a:t>
            </a:r>
            <a:r>
              <a:rPr lang="ko-KR" altLang="en-US" sz="800" dirty="0"/>
              <a:t> </a:t>
            </a:r>
            <a:r>
              <a:rPr lang="en-US" altLang="ko-KR" sz="800" dirty="0"/>
              <a:t>1:1</a:t>
            </a:r>
            <a:r>
              <a:rPr lang="ko-KR" altLang="en-US" sz="800" dirty="0" err="1"/>
              <a:t>로프식</a:t>
            </a:r>
            <a:r>
              <a:rPr lang="ko-KR" altLang="en-US" sz="800" dirty="0"/>
              <a:t> </a:t>
            </a:r>
            <a:r>
              <a:rPr lang="en-US" altLang="ko-KR" sz="800" dirty="0"/>
              <a:t>5</a:t>
            </a:r>
            <a:r>
              <a:rPr lang="ko-KR" altLang="en-US" sz="800" dirty="0"/>
              <a:t>본</a:t>
            </a:r>
          </a:p>
        </p:txBody>
      </p:sp>
      <p:pic>
        <p:nvPicPr>
          <p:cNvPr id="18" name="그림 17" descr="2.jpg"/>
          <p:cNvPicPr>
            <a:picLocks noChangeAspect="1"/>
          </p:cNvPicPr>
          <p:nvPr/>
        </p:nvPicPr>
        <p:blipFill>
          <a:blip r:embed="rId4" cstate="print"/>
          <a:stretch>
            <a:fillRect/>
          </a:stretch>
        </p:blipFill>
        <p:spPr>
          <a:xfrm>
            <a:off x="6283214" y="1913619"/>
            <a:ext cx="2465250" cy="1656184"/>
          </a:xfrm>
          <a:prstGeom prst="rect">
            <a:avLst/>
          </a:prstGeom>
          <a:scene3d>
            <a:camera prst="orthographicFront"/>
            <a:lightRig rig="threePt" dir="t"/>
          </a:scene3d>
          <a:sp3d>
            <a:bevelT prst="angle"/>
          </a:sp3d>
        </p:spPr>
      </p:pic>
      <p:pic>
        <p:nvPicPr>
          <p:cNvPr id="19" name="그림 18" descr="20170609_144738.jpg"/>
          <p:cNvPicPr>
            <a:picLocks noChangeAspect="1"/>
          </p:cNvPicPr>
          <p:nvPr/>
        </p:nvPicPr>
        <p:blipFill>
          <a:blip r:embed="rId5" cstate="print"/>
          <a:stretch>
            <a:fillRect/>
          </a:stretch>
        </p:blipFill>
        <p:spPr>
          <a:xfrm>
            <a:off x="467544" y="4289882"/>
            <a:ext cx="2664296" cy="1802318"/>
          </a:xfrm>
          <a:prstGeom prst="rect">
            <a:avLst/>
          </a:prstGeom>
          <a:scene3d>
            <a:camera prst="orthographicFront"/>
            <a:lightRig rig="threePt" dir="t"/>
          </a:scene3d>
          <a:sp3d>
            <a:bevelT prst="angle"/>
          </a:sp3d>
        </p:spPr>
      </p:pic>
      <p:sp>
        <p:nvSpPr>
          <p:cNvPr id="20" name="TextBox 19"/>
          <p:cNvSpPr txBox="1"/>
          <p:nvPr/>
        </p:nvSpPr>
        <p:spPr>
          <a:xfrm>
            <a:off x="6282874" y="1628800"/>
            <a:ext cx="2465590" cy="216023"/>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진주시 </a:t>
            </a:r>
            <a:r>
              <a:rPr lang="ko-KR" altLang="en-US" sz="800" dirty="0" err="1"/>
              <a:t>초장동</a:t>
            </a:r>
            <a:r>
              <a:rPr lang="ko-KR" altLang="en-US" sz="800" dirty="0"/>
              <a:t> 하나빌딩 </a:t>
            </a:r>
            <a:r>
              <a:rPr lang="en-US" altLang="ko-KR" sz="800" dirty="0"/>
              <a:t>2:1</a:t>
            </a:r>
            <a:r>
              <a:rPr lang="ko-KR" altLang="en-US" sz="800" dirty="0" err="1"/>
              <a:t>로프식</a:t>
            </a:r>
            <a:r>
              <a:rPr lang="ko-KR" altLang="en-US" sz="800" dirty="0"/>
              <a:t>  </a:t>
            </a:r>
            <a:r>
              <a:rPr lang="en-US" altLang="ko-KR" sz="800" dirty="0"/>
              <a:t>6</a:t>
            </a:r>
            <a:r>
              <a:rPr lang="ko-KR" altLang="en-US" sz="800" dirty="0"/>
              <a:t>본</a:t>
            </a:r>
          </a:p>
        </p:txBody>
      </p:sp>
      <p:sp>
        <p:nvSpPr>
          <p:cNvPr id="21" name="TextBox 20"/>
          <p:cNvSpPr txBox="1"/>
          <p:nvPr/>
        </p:nvSpPr>
        <p:spPr>
          <a:xfrm>
            <a:off x="476169" y="4005064"/>
            <a:ext cx="2643997" cy="215444"/>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진해시 </a:t>
            </a:r>
            <a:r>
              <a:rPr lang="ko-KR" altLang="en-US" sz="800" dirty="0" err="1"/>
              <a:t>자은동</a:t>
            </a:r>
            <a:r>
              <a:rPr lang="ko-KR" altLang="en-US" sz="800" dirty="0"/>
              <a:t> </a:t>
            </a:r>
            <a:r>
              <a:rPr lang="ko-KR" altLang="en-US" sz="800" dirty="0" err="1"/>
              <a:t>자은프라자아파트</a:t>
            </a:r>
            <a:r>
              <a:rPr lang="ko-KR" altLang="en-US" sz="800" dirty="0"/>
              <a:t> </a:t>
            </a:r>
            <a:r>
              <a:rPr lang="en-US" altLang="ko-KR" sz="800" dirty="0"/>
              <a:t>2:1</a:t>
            </a:r>
            <a:r>
              <a:rPr lang="ko-KR" altLang="en-US" sz="800" dirty="0" err="1"/>
              <a:t>로프식</a:t>
            </a:r>
            <a:r>
              <a:rPr lang="ko-KR" altLang="en-US" sz="800" dirty="0"/>
              <a:t> </a:t>
            </a:r>
            <a:r>
              <a:rPr lang="en-US" altLang="ko-KR" sz="800" dirty="0"/>
              <a:t>5</a:t>
            </a:r>
            <a:r>
              <a:rPr lang="ko-KR" altLang="en-US" sz="800" dirty="0"/>
              <a:t>본</a:t>
            </a:r>
          </a:p>
        </p:txBody>
      </p:sp>
      <p:pic>
        <p:nvPicPr>
          <p:cNvPr id="22" name="그림 21" descr="2.jpg"/>
          <p:cNvPicPr>
            <a:picLocks noChangeAspect="1"/>
          </p:cNvPicPr>
          <p:nvPr/>
        </p:nvPicPr>
        <p:blipFill>
          <a:blip r:embed="rId6" cstate="print"/>
          <a:stretch>
            <a:fillRect/>
          </a:stretch>
        </p:blipFill>
        <p:spPr>
          <a:xfrm>
            <a:off x="6283213" y="4289881"/>
            <a:ext cx="2465251" cy="1803415"/>
          </a:xfrm>
          <a:prstGeom prst="rect">
            <a:avLst/>
          </a:prstGeom>
          <a:scene3d>
            <a:camera prst="orthographicFront"/>
            <a:lightRig rig="threePt" dir="t"/>
          </a:scene3d>
          <a:sp3d>
            <a:bevelT prst="angle"/>
          </a:sp3d>
        </p:spPr>
      </p:pic>
      <p:sp>
        <p:nvSpPr>
          <p:cNvPr id="23" name="TextBox 22"/>
          <p:cNvSpPr txBox="1"/>
          <p:nvPr/>
        </p:nvSpPr>
        <p:spPr>
          <a:xfrm>
            <a:off x="6277247" y="4005064"/>
            <a:ext cx="2467547" cy="215444"/>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창원시 </a:t>
            </a:r>
            <a:r>
              <a:rPr lang="ko-KR" altLang="en-US" sz="800" dirty="0" err="1"/>
              <a:t>봉곡동</a:t>
            </a:r>
            <a:r>
              <a:rPr lang="ko-KR" altLang="en-US" sz="800" dirty="0"/>
              <a:t> </a:t>
            </a:r>
            <a:r>
              <a:rPr lang="ko-KR" altLang="en-US" sz="800" dirty="0" err="1"/>
              <a:t>스카이빌딩</a:t>
            </a:r>
            <a:r>
              <a:rPr lang="ko-KR" altLang="en-US" sz="800" dirty="0"/>
              <a:t> </a:t>
            </a:r>
            <a:r>
              <a:rPr lang="en-US" altLang="ko-KR" sz="800" dirty="0"/>
              <a:t>2:1</a:t>
            </a:r>
            <a:r>
              <a:rPr lang="ko-KR" altLang="en-US" sz="800" dirty="0" err="1"/>
              <a:t>로프식</a:t>
            </a:r>
            <a:r>
              <a:rPr lang="ko-KR" altLang="en-US" sz="800" dirty="0"/>
              <a:t> </a:t>
            </a:r>
            <a:r>
              <a:rPr lang="en-US" altLang="ko-KR" sz="800" dirty="0"/>
              <a:t>5</a:t>
            </a:r>
            <a:r>
              <a:rPr lang="ko-KR" altLang="en-US" sz="800" dirty="0"/>
              <a:t>본</a:t>
            </a:r>
          </a:p>
        </p:txBody>
      </p:sp>
      <p:pic>
        <p:nvPicPr>
          <p:cNvPr id="24" name="그림 23" descr="20170609_144738.jpg"/>
          <p:cNvPicPr>
            <a:picLocks noChangeAspect="1"/>
          </p:cNvPicPr>
          <p:nvPr/>
        </p:nvPicPr>
        <p:blipFill>
          <a:blip r:embed="rId7" cstate="print"/>
          <a:stretch>
            <a:fillRect/>
          </a:stretch>
        </p:blipFill>
        <p:spPr>
          <a:xfrm>
            <a:off x="3402893" y="4289882"/>
            <a:ext cx="2630279" cy="1800200"/>
          </a:xfrm>
          <a:prstGeom prst="rect">
            <a:avLst/>
          </a:prstGeom>
          <a:scene3d>
            <a:camera prst="orthographicFront"/>
            <a:lightRig rig="threePt" dir="t"/>
          </a:scene3d>
          <a:sp3d>
            <a:bevelT prst="angle"/>
          </a:sp3d>
        </p:spPr>
      </p:pic>
      <p:sp>
        <p:nvSpPr>
          <p:cNvPr id="25" name="TextBox 24"/>
          <p:cNvSpPr txBox="1"/>
          <p:nvPr/>
        </p:nvSpPr>
        <p:spPr>
          <a:xfrm>
            <a:off x="3402894" y="4005064"/>
            <a:ext cx="2623020" cy="215444"/>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ko-KR" altLang="en-US" sz="800" dirty="0"/>
              <a:t>경남 창원시 </a:t>
            </a:r>
            <a:r>
              <a:rPr lang="ko-KR" altLang="en-US" sz="800" dirty="0" err="1"/>
              <a:t>봉곡동</a:t>
            </a:r>
            <a:r>
              <a:rPr lang="ko-KR" altLang="en-US" sz="800" dirty="0"/>
              <a:t> </a:t>
            </a:r>
            <a:r>
              <a:rPr lang="ko-KR" altLang="en-US" sz="800" dirty="0" err="1"/>
              <a:t>스카이빌딩</a:t>
            </a:r>
            <a:r>
              <a:rPr lang="ko-KR" altLang="en-US" sz="800" dirty="0"/>
              <a:t> </a:t>
            </a:r>
            <a:r>
              <a:rPr lang="en-US" altLang="ko-KR" sz="800" dirty="0"/>
              <a:t>2:1</a:t>
            </a:r>
            <a:r>
              <a:rPr lang="ko-KR" altLang="en-US" sz="800" dirty="0" err="1"/>
              <a:t>로프식</a:t>
            </a:r>
            <a:r>
              <a:rPr lang="ko-KR" altLang="en-US" sz="800" dirty="0"/>
              <a:t> </a:t>
            </a:r>
            <a:r>
              <a:rPr lang="en-US" altLang="ko-KR" sz="800" dirty="0"/>
              <a:t>5</a:t>
            </a:r>
            <a:r>
              <a:rPr lang="ko-KR" altLang="en-US" sz="800" dirty="0"/>
              <a:t>본</a:t>
            </a:r>
          </a:p>
        </p:txBody>
      </p:sp>
      <p:cxnSp>
        <p:nvCxnSpPr>
          <p:cNvPr id="27" name="직선 연결선 26"/>
          <p:cNvCxnSpPr/>
          <p:nvPr/>
        </p:nvCxnSpPr>
        <p:spPr>
          <a:xfrm>
            <a:off x="395536" y="378904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1560" y="404664"/>
            <a:ext cx="3024336" cy="369332"/>
          </a:xfrm>
          <a:prstGeom prst="rect">
            <a:avLst/>
          </a:prstGeom>
          <a:noFill/>
        </p:spPr>
        <p:txBody>
          <a:bodyPr wrap="square" rtlCol="0">
            <a:spAutoFit/>
          </a:bodyPr>
          <a:lstStyle/>
          <a:p>
            <a:r>
              <a:rPr lang="en-US" altLang="ko-KR" dirty="0"/>
              <a:t>3. </a:t>
            </a:r>
            <a:r>
              <a:rPr lang="ko-KR" altLang="en-US" dirty="0"/>
              <a:t>기업현황</a:t>
            </a:r>
          </a:p>
        </p:txBody>
      </p:sp>
      <p:sp>
        <p:nvSpPr>
          <p:cNvPr id="29" name="모서리가 둥근 직사각형 28"/>
          <p:cNvSpPr/>
          <p:nvPr/>
        </p:nvSpPr>
        <p:spPr>
          <a:xfrm>
            <a:off x="432048" y="836712"/>
            <a:ext cx="3355268"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기업연혁 및 품질경영체계</a:t>
            </a:r>
          </a:p>
        </p:txBody>
      </p:sp>
      <p:sp>
        <p:nvSpPr>
          <p:cNvPr id="30" name="모서리가 둥근 직사각형 29"/>
          <p:cNvSpPr/>
          <p:nvPr/>
        </p:nvSpPr>
        <p:spPr>
          <a:xfrm>
            <a:off x="3917268" y="836712"/>
            <a:ext cx="1950876"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latin typeface="굴림" panose="020B0600000101010101" pitchFamily="50" charset="-127"/>
                <a:ea typeface="굴림" panose="020B0600000101010101" pitchFamily="50" charset="-127"/>
              </a:rPr>
              <a:t>제품 시공 사례</a:t>
            </a:r>
            <a:endParaRPr lang="ko-KR" altLang="en-US" b="1" dirty="0">
              <a:latin typeface="굴림" panose="020B0600000101010101" pitchFamily="50" charset="-127"/>
              <a:ea typeface="굴림" panose="020B0600000101010101" pitchFamily="50" charset="-127"/>
            </a:endParaRPr>
          </a:p>
        </p:txBody>
      </p:sp>
      <p:sp>
        <p:nvSpPr>
          <p:cNvPr id="26" name="모서리가 둥근 직사각형 25"/>
          <p:cNvSpPr/>
          <p:nvPr/>
        </p:nvSpPr>
        <p:spPr>
          <a:xfrm>
            <a:off x="6006085" y="980728"/>
            <a:ext cx="1676513"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본사의 기술개발 이력</a:t>
            </a:r>
            <a:endParaRPr lang="ko-KR" altLang="en-US" sz="1200" b="1" dirty="0">
              <a:latin typeface="굴림" panose="020B0600000101010101" pitchFamily="50" charset="-127"/>
              <a:ea typeface="굴림" panose="020B0600000101010101" pitchFamily="50" charset="-127"/>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04664"/>
            <a:ext cx="3024336" cy="369332"/>
          </a:xfrm>
          <a:prstGeom prst="rect">
            <a:avLst/>
          </a:prstGeom>
          <a:noFill/>
        </p:spPr>
        <p:txBody>
          <a:bodyPr wrap="square" rtlCol="0">
            <a:spAutoFit/>
          </a:bodyPr>
          <a:lstStyle/>
          <a:p>
            <a:r>
              <a:rPr lang="en-US" altLang="ko-KR" dirty="0"/>
              <a:t>3. </a:t>
            </a:r>
            <a:r>
              <a:rPr lang="ko-KR" altLang="en-US" dirty="0"/>
              <a:t>기업현황</a:t>
            </a:r>
          </a:p>
        </p:txBody>
      </p:sp>
      <p:sp>
        <p:nvSpPr>
          <p:cNvPr id="13" name="모서리가 둥근 직사각형 12"/>
          <p:cNvSpPr/>
          <p:nvPr/>
        </p:nvSpPr>
        <p:spPr>
          <a:xfrm>
            <a:off x="611560" y="980728"/>
            <a:ext cx="3175756"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기업연혁 및 품질경영체계</a:t>
            </a:r>
          </a:p>
        </p:txBody>
      </p:sp>
      <p:cxnSp>
        <p:nvCxnSpPr>
          <p:cNvPr id="15" name="직선 연결선 14"/>
          <p:cNvCxnSpPr/>
          <p:nvPr/>
        </p:nvCxnSpPr>
        <p:spPr>
          <a:xfrm>
            <a:off x="467544" y="1205219"/>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5754057" y="836712"/>
            <a:ext cx="1734852"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개발 이력</a:t>
            </a:r>
          </a:p>
        </p:txBody>
      </p:sp>
      <p:sp>
        <p:nvSpPr>
          <p:cNvPr id="18" name="직사각형 17"/>
          <p:cNvSpPr/>
          <p:nvPr/>
        </p:nvSpPr>
        <p:spPr>
          <a:xfrm>
            <a:off x="4857329" y="5065308"/>
            <a:ext cx="1949526" cy="16760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5333284" y="6525344"/>
            <a:ext cx="1058794" cy="215444"/>
          </a:xfrm>
          <a:prstGeom prst="rect">
            <a:avLst/>
          </a:prstGeom>
          <a:noFill/>
        </p:spPr>
        <p:txBody>
          <a:bodyPr wrap="square" rtlCol="0">
            <a:spAutoFit/>
          </a:bodyPr>
          <a:lstStyle/>
          <a:p>
            <a:pPr algn="dist"/>
            <a:r>
              <a:rPr lang="en-US" altLang="ko-KR" sz="800" dirty="0" err="1">
                <a:latin typeface="HY수평선M" pitchFamily="18" charset="-127"/>
                <a:ea typeface="HY수평선M" pitchFamily="18" charset="-127"/>
              </a:rPr>
              <a:t>BLDCMotor</a:t>
            </a:r>
            <a:endParaRPr lang="ko-KR" altLang="en-US" sz="800" dirty="0">
              <a:latin typeface="HY수평선M" pitchFamily="18" charset="-127"/>
              <a:ea typeface="HY수평선M" pitchFamily="18" charset="-127"/>
            </a:endParaRPr>
          </a:p>
        </p:txBody>
      </p:sp>
      <p:sp>
        <p:nvSpPr>
          <p:cNvPr id="20" name="직사각형 19"/>
          <p:cNvSpPr/>
          <p:nvPr/>
        </p:nvSpPr>
        <p:spPr>
          <a:xfrm>
            <a:off x="6852496" y="5065308"/>
            <a:ext cx="1937748" cy="16760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p:cNvSpPr txBox="1"/>
          <p:nvPr/>
        </p:nvSpPr>
        <p:spPr>
          <a:xfrm>
            <a:off x="6914172" y="6525344"/>
            <a:ext cx="1872208"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국내 최초 개발 군납한 </a:t>
            </a:r>
            <a:r>
              <a:rPr lang="ko-KR" altLang="en-US" sz="800" dirty="0" err="1">
                <a:latin typeface="HY수평선M" pitchFamily="18" charset="-127"/>
                <a:ea typeface="HY수평선M" pitchFamily="18" charset="-127"/>
              </a:rPr>
              <a:t>플래이트모터</a:t>
            </a:r>
            <a:endParaRPr lang="ko-KR" altLang="en-US" sz="800" dirty="0">
              <a:latin typeface="HY수평선M" pitchFamily="18" charset="-127"/>
              <a:ea typeface="HY수평선M" pitchFamily="18" charset="-127"/>
            </a:endParaRPr>
          </a:p>
        </p:txBody>
      </p:sp>
      <p:sp>
        <p:nvSpPr>
          <p:cNvPr id="24" name="직사각형 23"/>
          <p:cNvSpPr/>
          <p:nvPr/>
        </p:nvSpPr>
        <p:spPr>
          <a:xfrm>
            <a:off x="1587571" y="5065308"/>
            <a:ext cx="1258165" cy="16760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1649248" y="6525344"/>
            <a:ext cx="1199418" cy="215444"/>
          </a:xfrm>
          <a:prstGeom prst="rect">
            <a:avLst/>
          </a:prstGeom>
          <a:noFill/>
        </p:spPr>
        <p:txBody>
          <a:bodyPr wrap="square" rtlCol="0">
            <a:spAutoFit/>
          </a:bodyPr>
          <a:lstStyle/>
          <a:p>
            <a:pPr algn="dist"/>
            <a:r>
              <a:rPr lang="ko-KR" altLang="en-US" sz="800" dirty="0" err="1">
                <a:latin typeface="HY수평선M" pitchFamily="18" charset="-127"/>
                <a:ea typeface="HY수평선M" pitchFamily="18" charset="-127"/>
              </a:rPr>
              <a:t>고비율감속기</a:t>
            </a:r>
            <a:endParaRPr lang="ko-KR" altLang="en-US" sz="800" dirty="0">
              <a:latin typeface="HY수평선M" pitchFamily="18" charset="-127"/>
              <a:ea typeface="HY수평선M" pitchFamily="18" charset="-127"/>
            </a:endParaRPr>
          </a:p>
        </p:txBody>
      </p:sp>
      <p:sp>
        <p:nvSpPr>
          <p:cNvPr id="26" name="직사각형 25"/>
          <p:cNvSpPr/>
          <p:nvPr/>
        </p:nvSpPr>
        <p:spPr>
          <a:xfrm>
            <a:off x="2883716" y="5065308"/>
            <a:ext cx="1933884" cy="16760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p:cNvSpPr txBox="1"/>
          <p:nvPr/>
        </p:nvSpPr>
        <p:spPr>
          <a:xfrm>
            <a:off x="2833083" y="6525344"/>
            <a:ext cx="2016224" cy="215444"/>
          </a:xfrm>
          <a:prstGeom prst="rect">
            <a:avLst/>
          </a:prstGeom>
          <a:noFill/>
        </p:spPr>
        <p:txBody>
          <a:bodyPr wrap="square" rtlCol="0">
            <a:spAutoFit/>
          </a:bodyPr>
          <a:lstStyle/>
          <a:p>
            <a:pPr algn="dist"/>
            <a:r>
              <a:rPr lang="ko-KR" altLang="en-US" sz="800" dirty="0" err="1">
                <a:latin typeface="HY수평선M" pitchFamily="18" charset="-127"/>
                <a:ea typeface="HY수평선M" pitchFamily="18" charset="-127"/>
              </a:rPr>
              <a:t>개단에</a:t>
            </a:r>
            <a:r>
              <a:rPr lang="ko-KR" altLang="en-US" sz="800" dirty="0">
                <a:latin typeface="HY수평선M" pitchFamily="18" charset="-127"/>
                <a:ea typeface="HY수평선M" pitchFamily="18" charset="-127"/>
              </a:rPr>
              <a:t> 짐을 싣고 갈수 있는 </a:t>
            </a:r>
            <a:r>
              <a:rPr lang="ko-KR" altLang="en-US" sz="800" dirty="0" err="1">
                <a:latin typeface="HY수평선M" pitchFamily="18" charset="-127"/>
                <a:ea typeface="HY수평선M" pitchFamily="18" charset="-127"/>
              </a:rPr>
              <a:t>카고마스터</a:t>
            </a:r>
            <a:endParaRPr lang="ko-KR" altLang="en-US" sz="800" dirty="0">
              <a:latin typeface="HY수평선M" pitchFamily="18" charset="-127"/>
              <a:ea typeface="HY수평선M" pitchFamily="18" charset="-127"/>
            </a:endParaRPr>
          </a:p>
        </p:txBody>
      </p:sp>
      <p:sp>
        <p:nvSpPr>
          <p:cNvPr id="28" name="직사각형 27"/>
          <p:cNvSpPr/>
          <p:nvPr/>
        </p:nvSpPr>
        <p:spPr>
          <a:xfrm>
            <a:off x="261852" y="5065308"/>
            <a:ext cx="1285812" cy="16760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323528" y="6525344"/>
            <a:ext cx="1199418"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철근 연결기</a:t>
            </a:r>
          </a:p>
        </p:txBody>
      </p:sp>
      <p:sp>
        <p:nvSpPr>
          <p:cNvPr id="30" name="직사각형 29"/>
          <p:cNvSpPr/>
          <p:nvPr/>
        </p:nvSpPr>
        <p:spPr>
          <a:xfrm>
            <a:off x="7587615" y="2930582"/>
            <a:ext cx="1187350"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7592244" y="4709646"/>
            <a:ext cx="1133133" cy="33855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직접 제작한 중력 </a:t>
            </a:r>
            <a:endParaRPr lang="en-US" altLang="ko-KR" sz="800" dirty="0">
              <a:latin typeface="HY수평선M" pitchFamily="18" charset="-127"/>
              <a:ea typeface="HY수평선M" pitchFamily="18" charset="-127"/>
            </a:endParaRPr>
          </a:p>
          <a:p>
            <a:pPr algn="dist"/>
            <a:r>
              <a:rPr lang="ko-KR" altLang="en-US" sz="800" dirty="0" err="1">
                <a:latin typeface="HY수평선M" pitchFamily="18" charset="-127"/>
                <a:ea typeface="HY수평선M" pitchFamily="18" charset="-127"/>
              </a:rPr>
              <a:t>주조금형</a:t>
            </a:r>
            <a:endParaRPr lang="ko-KR" altLang="en-US" sz="800" dirty="0">
              <a:latin typeface="HY수평선M" pitchFamily="18" charset="-127"/>
              <a:ea typeface="HY수평선M" pitchFamily="18" charset="-127"/>
            </a:endParaRPr>
          </a:p>
        </p:txBody>
      </p:sp>
      <p:sp>
        <p:nvSpPr>
          <p:cNvPr id="32" name="직사각형 31"/>
          <p:cNvSpPr/>
          <p:nvPr/>
        </p:nvSpPr>
        <p:spPr>
          <a:xfrm>
            <a:off x="5840316" y="2927957"/>
            <a:ext cx="1690705"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p:cNvSpPr txBox="1"/>
          <p:nvPr/>
        </p:nvSpPr>
        <p:spPr>
          <a:xfrm>
            <a:off x="5816014" y="4780567"/>
            <a:ext cx="1728192"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넓은 접촉면적의 전선 분배기</a:t>
            </a:r>
          </a:p>
        </p:txBody>
      </p:sp>
      <p:sp>
        <p:nvSpPr>
          <p:cNvPr id="34" name="직사각형 33"/>
          <p:cNvSpPr/>
          <p:nvPr/>
        </p:nvSpPr>
        <p:spPr>
          <a:xfrm>
            <a:off x="4573988" y="2926615"/>
            <a:ext cx="1219045"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4622573" y="4779225"/>
            <a:ext cx="1112425"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음식물처리기</a:t>
            </a:r>
          </a:p>
        </p:txBody>
      </p:sp>
      <p:sp>
        <p:nvSpPr>
          <p:cNvPr id="36" name="직사각형 35"/>
          <p:cNvSpPr/>
          <p:nvPr/>
        </p:nvSpPr>
        <p:spPr>
          <a:xfrm>
            <a:off x="3235652" y="2926615"/>
            <a:ext cx="1286680"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p:cNvSpPr txBox="1"/>
          <p:nvPr/>
        </p:nvSpPr>
        <p:spPr>
          <a:xfrm>
            <a:off x="3284237" y="4725144"/>
            <a:ext cx="1174145" cy="338554"/>
          </a:xfrm>
          <a:prstGeom prst="rect">
            <a:avLst/>
          </a:prstGeom>
          <a:noFill/>
        </p:spPr>
        <p:txBody>
          <a:bodyPr wrap="square" rtlCol="0">
            <a:spAutoFit/>
          </a:bodyPr>
          <a:lstStyle/>
          <a:p>
            <a:pPr algn="dist"/>
            <a:r>
              <a:rPr lang="ko-KR" altLang="en-US" sz="800" dirty="0" err="1">
                <a:latin typeface="HY수평선M" pitchFamily="18" charset="-127"/>
                <a:ea typeface="HY수평선M" pitchFamily="18" charset="-127"/>
              </a:rPr>
              <a:t>스토프기능을</a:t>
            </a:r>
            <a:r>
              <a:rPr lang="ko-KR" altLang="en-US" sz="800" dirty="0">
                <a:latin typeface="HY수평선M" pitchFamily="18" charset="-127"/>
                <a:ea typeface="HY수평선M" pitchFamily="18" charset="-127"/>
              </a:rPr>
              <a:t> 갖춘 </a:t>
            </a:r>
            <a:endParaRPr lang="en-US" altLang="ko-KR" sz="800" dirty="0">
              <a:latin typeface="HY수평선M" pitchFamily="18" charset="-127"/>
              <a:ea typeface="HY수평선M" pitchFamily="18" charset="-127"/>
            </a:endParaRPr>
          </a:p>
          <a:p>
            <a:pPr algn="dist"/>
            <a:r>
              <a:rPr lang="ko-KR" altLang="en-US" sz="800" dirty="0">
                <a:latin typeface="HY수평선M" pitchFamily="18" charset="-127"/>
                <a:ea typeface="HY수평선M" pitchFamily="18" charset="-127"/>
              </a:rPr>
              <a:t>유압식도어경첩</a:t>
            </a:r>
          </a:p>
        </p:txBody>
      </p:sp>
      <p:sp>
        <p:nvSpPr>
          <p:cNvPr id="38" name="직사각형 37"/>
          <p:cNvSpPr/>
          <p:nvPr/>
        </p:nvSpPr>
        <p:spPr>
          <a:xfrm>
            <a:off x="1929569" y="2927957"/>
            <a:ext cx="1258719"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1864537" y="4780567"/>
            <a:ext cx="1401380"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유리창 안</a:t>
            </a:r>
            <a:r>
              <a:rPr lang="en-US" altLang="ko-KR" sz="800" dirty="0">
                <a:latin typeface="HY수평선M" pitchFamily="18" charset="-127"/>
                <a:ea typeface="HY수평선M" pitchFamily="18" charset="-127"/>
              </a:rPr>
              <a:t>,</a:t>
            </a:r>
            <a:r>
              <a:rPr lang="ko-KR" altLang="en-US" sz="800" dirty="0">
                <a:latin typeface="HY수평선M" pitchFamily="18" charset="-127"/>
                <a:ea typeface="HY수평선M" pitchFamily="18" charset="-127"/>
              </a:rPr>
              <a:t>밖 동시 청소기</a:t>
            </a:r>
          </a:p>
        </p:txBody>
      </p:sp>
      <p:sp>
        <p:nvSpPr>
          <p:cNvPr id="40" name="직사각형 39"/>
          <p:cNvSpPr/>
          <p:nvPr/>
        </p:nvSpPr>
        <p:spPr>
          <a:xfrm>
            <a:off x="262299" y="2926615"/>
            <a:ext cx="1621090" cy="208259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310884" y="4779225"/>
            <a:ext cx="1512168" cy="215444"/>
          </a:xfrm>
          <a:prstGeom prst="rect">
            <a:avLst/>
          </a:prstGeom>
          <a:noFill/>
        </p:spPr>
        <p:txBody>
          <a:bodyPr wrap="square" rtlCol="0">
            <a:spAutoFit/>
          </a:bodyPr>
          <a:lstStyle/>
          <a:p>
            <a:pPr algn="dist"/>
            <a:r>
              <a:rPr lang="ko-KR" altLang="en-US" sz="800" dirty="0" err="1">
                <a:latin typeface="HY수평선M" pitchFamily="18" charset="-127"/>
                <a:ea typeface="HY수평선M" pitchFamily="18" charset="-127"/>
              </a:rPr>
              <a:t>수처리</a:t>
            </a:r>
            <a:r>
              <a:rPr lang="ko-KR" altLang="en-US" sz="800" dirty="0">
                <a:latin typeface="HY수평선M" pitchFamily="18" charset="-127"/>
                <a:ea typeface="HY수평선M" pitchFamily="18" charset="-127"/>
              </a:rPr>
              <a:t> 겸용 수영장 청소로봇</a:t>
            </a:r>
          </a:p>
        </p:txBody>
      </p:sp>
      <p:sp>
        <p:nvSpPr>
          <p:cNvPr id="42" name="직사각형 41"/>
          <p:cNvSpPr/>
          <p:nvPr/>
        </p:nvSpPr>
        <p:spPr>
          <a:xfrm>
            <a:off x="6758617" y="1268760"/>
            <a:ext cx="2013266" cy="160457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6918313" y="2657307"/>
            <a:ext cx="1643944" cy="215444"/>
          </a:xfrm>
          <a:prstGeom prst="rect">
            <a:avLst/>
          </a:prstGeom>
          <a:noFill/>
        </p:spPr>
        <p:txBody>
          <a:bodyPr wrap="square" rtlCol="0">
            <a:spAutoFit/>
          </a:bodyPr>
          <a:lstStyle/>
          <a:p>
            <a:pPr algn="dist"/>
            <a:r>
              <a:rPr lang="ko-KR" altLang="en-US" sz="800">
                <a:latin typeface="HY수평선M" pitchFamily="18" charset="-127"/>
                <a:ea typeface="HY수평선M" pitchFamily="18" charset="-127"/>
              </a:rPr>
              <a:t>실내 공기 정화 및 산소발생기</a:t>
            </a:r>
            <a:endParaRPr lang="ko-KR" altLang="en-US" sz="800" dirty="0">
              <a:latin typeface="HY수평선M" pitchFamily="18" charset="-127"/>
              <a:ea typeface="HY수평선M" pitchFamily="18" charset="-127"/>
            </a:endParaRPr>
          </a:p>
        </p:txBody>
      </p:sp>
      <p:sp>
        <p:nvSpPr>
          <p:cNvPr id="44" name="직사각형 43"/>
          <p:cNvSpPr/>
          <p:nvPr/>
        </p:nvSpPr>
        <p:spPr>
          <a:xfrm>
            <a:off x="4393723" y="1268761"/>
            <a:ext cx="2280622" cy="160457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4561925" y="2657307"/>
            <a:ext cx="1785799"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실 내</a:t>
            </a:r>
            <a:r>
              <a:rPr lang="en-US" altLang="ko-KR" sz="800" dirty="0">
                <a:latin typeface="HY수평선M" pitchFamily="18" charset="-127"/>
                <a:ea typeface="HY수평선M" pitchFamily="18" charset="-127"/>
              </a:rPr>
              <a:t>,</a:t>
            </a:r>
            <a:r>
              <a:rPr lang="ko-KR" altLang="en-US" sz="800" dirty="0">
                <a:latin typeface="HY수평선M" pitchFamily="18" charset="-127"/>
                <a:ea typeface="HY수평선M" pitchFamily="18" charset="-127"/>
              </a:rPr>
              <a:t>외용 </a:t>
            </a:r>
            <a:r>
              <a:rPr lang="ko-KR" altLang="en-US" sz="800" dirty="0" err="1">
                <a:latin typeface="HY수평선M" pitchFamily="18" charset="-127"/>
                <a:ea typeface="HY수평선M" pitchFamily="18" charset="-127"/>
              </a:rPr>
              <a:t>베드민턴</a:t>
            </a:r>
            <a:r>
              <a:rPr lang="ko-KR" altLang="en-US" sz="800" dirty="0">
                <a:latin typeface="HY수평선M" pitchFamily="18" charset="-127"/>
                <a:ea typeface="HY수평선M" pitchFamily="18" charset="-127"/>
              </a:rPr>
              <a:t> </a:t>
            </a:r>
            <a:r>
              <a:rPr lang="ko-KR" altLang="en-US" sz="800" dirty="0" err="1">
                <a:latin typeface="HY수평선M" pitchFamily="18" charset="-127"/>
                <a:ea typeface="HY수평선M" pitchFamily="18" charset="-127"/>
              </a:rPr>
              <a:t>연습기</a:t>
            </a:r>
            <a:endParaRPr lang="ko-KR" altLang="en-US" sz="800" dirty="0">
              <a:latin typeface="HY수평선M" pitchFamily="18" charset="-127"/>
              <a:ea typeface="HY수평선M" pitchFamily="18" charset="-127"/>
            </a:endParaRPr>
          </a:p>
        </p:txBody>
      </p:sp>
      <p:sp>
        <p:nvSpPr>
          <p:cNvPr id="46" name="직사각형 45"/>
          <p:cNvSpPr/>
          <p:nvPr/>
        </p:nvSpPr>
        <p:spPr>
          <a:xfrm>
            <a:off x="2538285" y="1268760"/>
            <a:ext cx="1778178" cy="160457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TextBox 46"/>
          <p:cNvSpPr txBox="1"/>
          <p:nvPr/>
        </p:nvSpPr>
        <p:spPr>
          <a:xfrm>
            <a:off x="2707294" y="2657307"/>
            <a:ext cx="1382554"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저 부하 </a:t>
            </a:r>
            <a:r>
              <a:rPr lang="ko-KR" altLang="en-US" sz="800" dirty="0" err="1">
                <a:latin typeface="HY수평선M" pitchFamily="18" charset="-127"/>
                <a:ea typeface="HY수평선M" pitchFamily="18" charset="-127"/>
              </a:rPr>
              <a:t>고효울</a:t>
            </a:r>
            <a:r>
              <a:rPr lang="ko-KR" altLang="en-US" sz="800" dirty="0">
                <a:latin typeface="HY수평선M" pitchFamily="18" charset="-127"/>
                <a:ea typeface="HY수평선M" pitchFamily="18" charset="-127"/>
              </a:rPr>
              <a:t> 발전기</a:t>
            </a:r>
          </a:p>
        </p:txBody>
      </p:sp>
      <p:sp>
        <p:nvSpPr>
          <p:cNvPr id="48" name="직사각형 47"/>
          <p:cNvSpPr/>
          <p:nvPr/>
        </p:nvSpPr>
        <p:spPr>
          <a:xfrm>
            <a:off x="257320" y="1271427"/>
            <a:ext cx="2188231" cy="160190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9" name="그림 48" descr="감속기-2.jpg"/>
          <p:cNvPicPr>
            <a:picLocks noChangeAspect="1"/>
          </p:cNvPicPr>
          <p:nvPr/>
        </p:nvPicPr>
        <p:blipFill>
          <a:blip r:embed="rId3" cstate="print"/>
          <a:stretch>
            <a:fillRect/>
          </a:stretch>
        </p:blipFill>
        <p:spPr>
          <a:xfrm>
            <a:off x="1607057" y="5085184"/>
            <a:ext cx="1224137" cy="720428"/>
          </a:xfrm>
          <a:prstGeom prst="rect">
            <a:avLst/>
          </a:prstGeom>
          <a:effectLst>
            <a:innerShdw blurRad="114300">
              <a:prstClr val="black"/>
            </a:innerShdw>
          </a:effectLst>
        </p:spPr>
      </p:pic>
      <p:pic>
        <p:nvPicPr>
          <p:cNvPr id="50" name="그림 49" descr="DSC00442.JPG"/>
          <p:cNvPicPr>
            <a:picLocks noChangeAspect="1"/>
          </p:cNvPicPr>
          <p:nvPr/>
        </p:nvPicPr>
        <p:blipFill>
          <a:blip r:embed="rId4" cstate="print"/>
          <a:stretch>
            <a:fillRect/>
          </a:stretch>
        </p:blipFill>
        <p:spPr>
          <a:xfrm>
            <a:off x="1607058" y="5805264"/>
            <a:ext cx="1224136" cy="702078"/>
          </a:xfrm>
          <a:prstGeom prst="rect">
            <a:avLst/>
          </a:prstGeom>
          <a:effectLst>
            <a:innerShdw blurRad="114300">
              <a:prstClr val="black"/>
            </a:innerShdw>
          </a:effectLst>
        </p:spPr>
      </p:pic>
      <p:pic>
        <p:nvPicPr>
          <p:cNvPr id="51" name="그림 50" descr="엔진3기관내부조립도.bmp"/>
          <p:cNvPicPr>
            <a:picLocks noChangeAspect="1"/>
          </p:cNvPicPr>
          <p:nvPr/>
        </p:nvPicPr>
        <p:blipFill>
          <a:blip r:embed="rId5" cstate="print"/>
          <a:stretch>
            <a:fillRect/>
          </a:stretch>
        </p:blipFill>
        <p:spPr>
          <a:xfrm>
            <a:off x="291287" y="1295163"/>
            <a:ext cx="702816" cy="706574"/>
          </a:xfrm>
          <a:prstGeom prst="rect">
            <a:avLst/>
          </a:prstGeom>
          <a:effectLst>
            <a:innerShdw blurRad="114300">
              <a:prstClr val="black"/>
            </a:innerShdw>
          </a:effectLst>
        </p:spPr>
      </p:pic>
      <p:pic>
        <p:nvPicPr>
          <p:cNvPr id="52" name="그림 51" descr="내부구조도.bmp"/>
          <p:cNvPicPr>
            <a:picLocks noChangeAspect="1"/>
          </p:cNvPicPr>
          <p:nvPr/>
        </p:nvPicPr>
        <p:blipFill>
          <a:blip r:embed="rId6" cstate="print"/>
          <a:stretch>
            <a:fillRect/>
          </a:stretch>
        </p:blipFill>
        <p:spPr>
          <a:xfrm>
            <a:off x="987601" y="1295334"/>
            <a:ext cx="646629" cy="707930"/>
          </a:xfrm>
          <a:prstGeom prst="rect">
            <a:avLst/>
          </a:prstGeom>
          <a:effectLst>
            <a:innerShdw blurRad="114300">
              <a:prstClr val="black"/>
            </a:innerShdw>
          </a:effectLst>
        </p:spPr>
      </p:pic>
      <p:pic>
        <p:nvPicPr>
          <p:cNvPr id="53" name="그림 52" descr="엔진6기관분해사시도.bmp"/>
          <p:cNvPicPr>
            <a:picLocks noChangeAspect="1"/>
          </p:cNvPicPr>
          <p:nvPr/>
        </p:nvPicPr>
        <p:blipFill>
          <a:blip r:embed="rId7" cstate="print"/>
          <a:stretch>
            <a:fillRect/>
          </a:stretch>
        </p:blipFill>
        <p:spPr>
          <a:xfrm>
            <a:off x="1622176" y="1295334"/>
            <a:ext cx="794333" cy="706713"/>
          </a:xfrm>
          <a:prstGeom prst="rect">
            <a:avLst/>
          </a:prstGeom>
          <a:effectLst>
            <a:innerShdw blurRad="114300">
              <a:prstClr val="black"/>
            </a:innerShdw>
          </a:effectLst>
        </p:spPr>
      </p:pic>
      <p:pic>
        <p:nvPicPr>
          <p:cNvPr id="54" name="그림 53" descr="평면측면 동작도.bmp"/>
          <p:cNvPicPr>
            <a:picLocks noChangeAspect="1"/>
          </p:cNvPicPr>
          <p:nvPr/>
        </p:nvPicPr>
        <p:blipFill>
          <a:blip r:embed="rId8" cstate="print"/>
          <a:stretch>
            <a:fillRect/>
          </a:stretch>
        </p:blipFill>
        <p:spPr>
          <a:xfrm>
            <a:off x="1509447" y="2002703"/>
            <a:ext cx="454706" cy="624025"/>
          </a:xfrm>
          <a:prstGeom prst="rect">
            <a:avLst/>
          </a:prstGeom>
          <a:effectLst>
            <a:innerShdw blurRad="114300">
              <a:prstClr val="black"/>
            </a:innerShdw>
          </a:effectLst>
        </p:spPr>
      </p:pic>
      <p:pic>
        <p:nvPicPr>
          <p:cNvPr id="55" name="그림 54" descr="알씨편집_알씨에서 편집한것13기관.jpg"/>
          <p:cNvPicPr>
            <a:picLocks noChangeAspect="1"/>
          </p:cNvPicPr>
          <p:nvPr/>
        </p:nvPicPr>
        <p:blipFill>
          <a:blip r:embed="rId9" cstate="print"/>
          <a:stretch>
            <a:fillRect/>
          </a:stretch>
        </p:blipFill>
        <p:spPr>
          <a:xfrm>
            <a:off x="1952108" y="1991690"/>
            <a:ext cx="467174" cy="631583"/>
          </a:xfrm>
          <a:prstGeom prst="rect">
            <a:avLst/>
          </a:prstGeom>
          <a:effectLst>
            <a:innerShdw blurRad="114300">
              <a:prstClr val="black"/>
            </a:innerShdw>
          </a:effectLst>
        </p:spPr>
      </p:pic>
      <p:pic>
        <p:nvPicPr>
          <p:cNvPr id="56" name="그림 55" descr="엔진.bmp"/>
          <p:cNvPicPr>
            <a:picLocks noChangeAspect="1"/>
          </p:cNvPicPr>
          <p:nvPr/>
        </p:nvPicPr>
        <p:blipFill>
          <a:blip r:embed="rId10" cstate="print"/>
          <a:stretch>
            <a:fillRect/>
          </a:stretch>
        </p:blipFill>
        <p:spPr>
          <a:xfrm>
            <a:off x="285312" y="2001275"/>
            <a:ext cx="720079" cy="619782"/>
          </a:xfrm>
          <a:prstGeom prst="rect">
            <a:avLst/>
          </a:prstGeom>
          <a:effectLst>
            <a:innerShdw blurRad="114300">
              <a:prstClr val="black"/>
            </a:innerShdw>
          </a:effectLst>
        </p:spPr>
      </p:pic>
      <p:pic>
        <p:nvPicPr>
          <p:cNvPr id="57" name="그림 56" descr="투시도 (1).bmp"/>
          <p:cNvPicPr>
            <a:picLocks noChangeAspect="1"/>
          </p:cNvPicPr>
          <p:nvPr/>
        </p:nvPicPr>
        <p:blipFill>
          <a:blip r:embed="rId11" cstate="print"/>
          <a:stretch>
            <a:fillRect/>
          </a:stretch>
        </p:blipFill>
        <p:spPr>
          <a:xfrm>
            <a:off x="1005392" y="2001275"/>
            <a:ext cx="504055" cy="619816"/>
          </a:xfrm>
          <a:prstGeom prst="rect">
            <a:avLst/>
          </a:prstGeom>
          <a:effectLst>
            <a:innerShdw blurRad="114300">
              <a:prstClr val="black"/>
            </a:innerShdw>
          </a:effectLst>
        </p:spPr>
      </p:pic>
      <p:pic>
        <p:nvPicPr>
          <p:cNvPr id="58" name="그림 57" descr="DSC00430.JPG"/>
          <p:cNvPicPr>
            <a:picLocks noChangeAspect="1"/>
          </p:cNvPicPr>
          <p:nvPr/>
        </p:nvPicPr>
        <p:blipFill>
          <a:blip r:embed="rId12" cstate="print"/>
          <a:stretch>
            <a:fillRect/>
          </a:stretch>
        </p:blipFill>
        <p:spPr>
          <a:xfrm>
            <a:off x="2563278" y="1289155"/>
            <a:ext cx="1728192" cy="1312204"/>
          </a:xfrm>
          <a:prstGeom prst="rect">
            <a:avLst/>
          </a:prstGeom>
        </p:spPr>
      </p:pic>
      <p:pic>
        <p:nvPicPr>
          <p:cNvPr id="59" name="그림 58" descr="3.JPG"/>
          <p:cNvPicPr>
            <a:picLocks noChangeAspect="1"/>
          </p:cNvPicPr>
          <p:nvPr/>
        </p:nvPicPr>
        <p:blipFill>
          <a:blip r:embed="rId13" cstate="print"/>
          <a:stretch>
            <a:fillRect/>
          </a:stretch>
        </p:blipFill>
        <p:spPr>
          <a:xfrm>
            <a:off x="4417910" y="1289155"/>
            <a:ext cx="2232248" cy="1318897"/>
          </a:xfrm>
          <a:prstGeom prst="rect">
            <a:avLst/>
          </a:prstGeom>
          <a:effectLst>
            <a:innerShdw blurRad="114300">
              <a:prstClr val="black"/>
            </a:innerShdw>
          </a:effectLst>
        </p:spPr>
      </p:pic>
      <p:pic>
        <p:nvPicPr>
          <p:cNvPr id="60" name="그림 59" descr="20130919_121951.jpg"/>
          <p:cNvPicPr>
            <a:picLocks noChangeAspect="1"/>
          </p:cNvPicPr>
          <p:nvPr/>
        </p:nvPicPr>
        <p:blipFill>
          <a:blip r:embed="rId14" cstate="print"/>
          <a:stretch>
            <a:fillRect/>
          </a:stretch>
        </p:blipFill>
        <p:spPr>
          <a:xfrm>
            <a:off x="6774296" y="1289155"/>
            <a:ext cx="1977489" cy="1325162"/>
          </a:xfrm>
          <a:prstGeom prst="rect">
            <a:avLst/>
          </a:prstGeom>
          <a:effectLst>
            <a:innerShdw blurRad="114300">
              <a:prstClr val="black"/>
            </a:innerShdw>
          </a:effectLst>
        </p:spPr>
      </p:pic>
      <p:pic>
        <p:nvPicPr>
          <p:cNvPr id="61" name="그림 60" descr="전면 투시도 - 80.jpg"/>
          <p:cNvPicPr>
            <a:picLocks noChangeAspect="1"/>
          </p:cNvPicPr>
          <p:nvPr/>
        </p:nvPicPr>
        <p:blipFill>
          <a:blip r:embed="rId15" cstate="print"/>
          <a:stretch>
            <a:fillRect/>
          </a:stretch>
        </p:blipFill>
        <p:spPr>
          <a:xfrm>
            <a:off x="280756" y="2947453"/>
            <a:ext cx="1584176" cy="935852"/>
          </a:xfrm>
          <a:prstGeom prst="rect">
            <a:avLst/>
          </a:prstGeom>
          <a:effectLst>
            <a:innerShdw blurRad="114300">
              <a:prstClr val="black"/>
            </a:innerShdw>
          </a:effectLst>
        </p:spPr>
      </p:pic>
      <p:pic>
        <p:nvPicPr>
          <p:cNvPr id="62" name="그림 61" descr="후면투시도 40 (1).JPG"/>
          <p:cNvPicPr>
            <a:picLocks noChangeAspect="1"/>
          </p:cNvPicPr>
          <p:nvPr/>
        </p:nvPicPr>
        <p:blipFill>
          <a:blip r:embed="rId16" cstate="print"/>
          <a:stretch>
            <a:fillRect/>
          </a:stretch>
        </p:blipFill>
        <p:spPr>
          <a:xfrm>
            <a:off x="280756" y="3883556"/>
            <a:ext cx="1584176" cy="891099"/>
          </a:xfrm>
          <a:prstGeom prst="rect">
            <a:avLst/>
          </a:prstGeom>
          <a:effectLst>
            <a:innerShdw blurRad="114300">
              <a:prstClr val="black"/>
            </a:innerShdw>
          </a:effectLst>
        </p:spPr>
      </p:pic>
      <p:pic>
        <p:nvPicPr>
          <p:cNvPr id="63" name="그림 62" descr="20 (7).JPG"/>
          <p:cNvPicPr>
            <a:picLocks noChangeAspect="1"/>
          </p:cNvPicPr>
          <p:nvPr/>
        </p:nvPicPr>
        <p:blipFill>
          <a:blip r:embed="rId17" cstate="print"/>
          <a:srcRect l="13430" r="8231"/>
          <a:stretch>
            <a:fillRect/>
          </a:stretch>
        </p:blipFill>
        <p:spPr>
          <a:xfrm>
            <a:off x="1945737" y="2947452"/>
            <a:ext cx="1224136" cy="944333"/>
          </a:xfrm>
          <a:prstGeom prst="rect">
            <a:avLst/>
          </a:prstGeom>
          <a:effectLst>
            <a:innerShdw blurRad="114300">
              <a:prstClr val="black"/>
            </a:innerShdw>
          </a:effectLst>
        </p:spPr>
      </p:pic>
      <p:pic>
        <p:nvPicPr>
          <p:cNvPr id="64" name="그림 63" descr="downloadfile-1.jpeg"/>
          <p:cNvPicPr>
            <a:picLocks noChangeAspect="1"/>
          </p:cNvPicPr>
          <p:nvPr/>
        </p:nvPicPr>
        <p:blipFill>
          <a:blip r:embed="rId18" cstate="print"/>
          <a:srcRect l="14286" r="9524"/>
          <a:stretch>
            <a:fillRect/>
          </a:stretch>
        </p:blipFill>
        <p:spPr>
          <a:xfrm>
            <a:off x="1945736" y="3883556"/>
            <a:ext cx="1221269" cy="895669"/>
          </a:xfrm>
          <a:prstGeom prst="rect">
            <a:avLst/>
          </a:prstGeom>
          <a:effectLst>
            <a:innerShdw blurRad="114300">
              <a:prstClr val="black"/>
            </a:innerShdw>
          </a:effectLst>
        </p:spPr>
      </p:pic>
      <p:pic>
        <p:nvPicPr>
          <p:cNvPr id="65" name="그림 64" descr="포토46.jpg"/>
          <p:cNvPicPr>
            <a:picLocks noChangeAspect="1"/>
          </p:cNvPicPr>
          <p:nvPr/>
        </p:nvPicPr>
        <p:blipFill>
          <a:blip r:embed="rId19" cstate="print"/>
          <a:stretch>
            <a:fillRect/>
          </a:stretch>
        </p:blipFill>
        <p:spPr>
          <a:xfrm>
            <a:off x="3254109" y="2947452"/>
            <a:ext cx="1248139" cy="936104"/>
          </a:xfrm>
          <a:prstGeom prst="rect">
            <a:avLst/>
          </a:prstGeom>
          <a:effectLst>
            <a:innerShdw blurRad="114300">
              <a:prstClr val="black"/>
            </a:innerShdw>
          </a:effectLst>
        </p:spPr>
      </p:pic>
      <p:pic>
        <p:nvPicPr>
          <p:cNvPr id="66" name="그림 65" descr="내부켐의조립투시도2.bmp"/>
          <p:cNvPicPr>
            <a:picLocks noChangeAspect="1"/>
          </p:cNvPicPr>
          <p:nvPr/>
        </p:nvPicPr>
        <p:blipFill>
          <a:blip r:embed="rId20" cstate="print"/>
          <a:stretch>
            <a:fillRect/>
          </a:stretch>
        </p:blipFill>
        <p:spPr>
          <a:xfrm>
            <a:off x="3254110" y="3883556"/>
            <a:ext cx="1251320" cy="891758"/>
          </a:xfrm>
          <a:prstGeom prst="rect">
            <a:avLst/>
          </a:prstGeom>
          <a:effectLst>
            <a:innerShdw blurRad="114300">
              <a:prstClr val="black"/>
            </a:innerShdw>
          </a:effectLst>
        </p:spPr>
      </p:pic>
      <p:pic>
        <p:nvPicPr>
          <p:cNvPr id="67" name="그림 66" descr="DSC00513.JPG"/>
          <p:cNvPicPr>
            <a:picLocks noChangeAspect="1"/>
          </p:cNvPicPr>
          <p:nvPr/>
        </p:nvPicPr>
        <p:blipFill>
          <a:blip r:embed="rId21" cstate="print"/>
          <a:stretch>
            <a:fillRect/>
          </a:stretch>
        </p:blipFill>
        <p:spPr>
          <a:xfrm>
            <a:off x="4587673" y="2947452"/>
            <a:ext cx="1191437" cy="947809"/>
          </a:xfrm>
          <a:prstGeom prst="rect">
            <a:avLst/>
          </a:prstGeom>
          <a:effectLst>
            <a:innerShdw blurRad="114300">
              <a:prstClr val="black"/>
            </a:innerShdw>
          </a:effectLst>
        </p:spPr>
      </p:pic>
      <p:pic>
        <p:nvPicPr>
          <p:cNvPr id="68" name="그림 67" descr="소형디자인.bmp"/>
          <p:cNvPicPr>
            <a:picLocks noChangeAspect="1"/>
          </p:cNvPicPr>
          <p:nvPr/>
        </p:nvPicPr>
        <p:blipFill>
          <a:blip r:embed="rId22" cstate="print"/>
          <a:stretch>
            <a:fillRect/>
          </a:stretch>
        </p:blipFill>
        <p:spPr>
          <a:xfrm>
            <a:off x="4587673" y="3883557"/>
            <a:ext cx="1192016" cy="890245"/>
          </a:xfrm>
          <a:prstGeom prst="rect">
            <a:avLst/>
          </a:prstGeom>
          <a:effectLst>
            <a:innerShdw blurRad="114300">
              <a:prstClr val="black"/>
            </a:innerShdw>
          </a:effectLst>
        </p:spPr>
      </p:pic>
      <p:pic>
        <p:nvPicPr>
          <p:cNvPr id="69" name="그림 68" descr="한쪽으로나열 투시도10000.bmp"/>
          <p:cNvPicPr>
            <a:picLocks noChangeAspect="1"/>
          </p:cNvPicPr>
          <p:nvPr/>
        </p:nvPicPr>
        <p:blipFill>
          <a:blip r:embed="rId23" cstate="print"/>
          <a:stretch>
            <a:fillRect/>
          </a:stretch>
        </p:blipFill>
        <p:spPr>
          <a:xfrm>
            <a:off x="5861256" y="2947452"/>
            <a:ext cx="1654692" cy="928345"/>
          </a:xfrm>
          <a:prstGeom prst="rect">
            <a:avLst/>
          </a:prstGeom>
          <a:effectLst>
            <a:innerShdw blurRad="114300">
              <a:prstClr val="black"/>
            </a:innerShdw>
          </a:effectLst>
        </p:spPr>
      </p:pic>
      <p:pic>
        <p:nvPicPr>
          <p:cNvPr id="70" name="그림 69" descr="양쪽네개식.bmp"/>
          <p:cNvPicPr>
            <a:picLocks noChangeAspect="1"/>
          </p:cNvPicPr>
          <p:nvPr/>
        </p:nvPicPr>
        <p:blipFill>
          <a:blip r:embed="rId24" cstate="print"/>
          <a:stretch>
            <a:fillRect/>
          </a:stretch>
        </p:blipFill>
        <p:spPr>
          <a:xfrm>
            <a:off x="5861257" y="3872882"/>
            <a:ext cx="1655473" cy="899525"/>
          </a:xfrm>
          <a:prstGeom prst="rect">
            <a:avLst/>
          </a:prstGeom>
          <a:effectLst>
            <a:innerShdw blurRad="114300">
              <a:prstClr val="black"/>
            </a:innerShdw>
          </a:effectLst>
        </p:spPr>
      </p:pic>
      <p:pic>
        <p:nvPicPr>
          <p:cNvPr id="71" name="그림 70" descr="20130528_134832.jpg"/>
          <p:cNvPicPr>
            <a:picLocks noChangeAspect="1"/>
          </p:cNvPicPr>
          <p:nvPr/>
        </p:nvPicPr>
        <p:blipFill>
          <a:blip r:embed="rId25" cstate="print"/>
          <a:stretch>
            <a:fillRect/>
          </a:stretch>
        </p:blipFill>
        <p:spPr>
          <a:xfrm>
            <a:off x="7607779" y="2946034"/>
            <a:ext cx="576064" cy="628166"/>
          </a:xfrm>
          <a:prstGeom prst="rect">
            <a:avLst/>
          </a:prstGeom>
          <a:effectLst>
            <a:innerShdw blurRad="114300">
              <a:prstClr val="black"/>
            </a:innerShdw>
          </a:effectLst>
        </p:spPr>
      </p:pic>
      <p:pic>
        <p:nvPicPr>
          <p:cNvPr id="72" name="그림 71" descr="20130528_134759.jpg"/>
          <p:cNvPicPr>
            <a:picLocks noChangeAspect="1"/>
          </p:cNvPicPr>
          <p:nvPr/>
        </p:nvPicPr>
        <p:blipFill>
          <a:blip r:embed="rId26" cstate="print"/>
          <a:stretch>
            <a:fillRect/>
          </a:stretch>
        </p:blipFill>
        <p:spPr>
          <a:xfrm>
            <a:off x="8183843" y="2946034"/>
            <a:ext cx="576064" cy="628166"/>
          </a:xfrm>
          <a:prstGeom prst="rect">
            <a:avLst/>
          </a:prstGeom>
          <a:effectLst>
            <a:innerShdw blurRad="114300">
              <a:prstClr val="black"/>
            </a:innerShdw>
          </a:effectLst>
        </p:spPr>
      </p:pic>
      <p:pic>
        <p:nvPicPr>
          <p:cNvPr id="73" name="그림 72" descr="20130528_134849.jpg"/>
          <p:cNvPicPr>
            <a:picLocks noChangeAspect="1"/>
          </p:cNvPicPr>
          <p:nvPr/>
        </p:nvPicPr>
        <p:blipFill>
          <a:blip r:embed="rId27" cstate="print"/>
          <a:stretch>
            <a:fillRect/>
          </a:stretch>
        </p:blipFill>
        <p:spPr>
          <a:xfrm>
            <a:off x="7607779" y="4189022"/>
            <a:ext cx="576064" cy="576064"/>
          </a:xfrm>
          <a:prstGeom prst="rect">
            <a:avLst/>
          </a:prstGeom>
          <a:effectLst>
            <a:innerShdw blurRad="114300">
              <a:prstClr val="black"/>
            </a:innerShdw>
          </a:effectLst>
        </p:spPr>
      </p:pic>
      <p:pic>
        <p:nvPicPr>
          <p:cNvPr id="74" name="그림 73" descr="20130611_092529.jpg"/>
          <p:cNvPicPr>
            <a:picLocks noChangeAspect="1"/>
          </p:cNvPicPr>
          <p:nvPr/>
        </p:nvPicPr>
        <p:blipFill>
          <a:blip r:embed="rId28" cstate="print"/>
          <a:stretch>
            <a:fillRect/>
          </a:stretch>
        </p:blipFill>
        <p:spPr>
          <a:xfrm>
            <a:off x="7607089" y="3564514"/>
            <a:ext cx="576064" cy="627142"/>
          </a:xfrm>
          <a:prstGeom prst="rect">
            <a:avLst/>
          </a:prstGeom>
          <a:effectLst>
            <a:innerShdw blurRad="114300">
              <a:prstClr val="black"/>
            </a:innerShdw>
          </a:effectLst>
        </p:spPr>
      </p:pic>
      <p:pic>
        <p:nvPicPr>
          <p:cNvPr id="75" name="그림 74" descr="20130611_092544.jpg"/>
          <p:cNvPicPr>
            <a:picLocks noChangeAspect="1"/>
          </p:cNvPicPr>
          <p:nvPr/>
        </p:nvPicPr>
        <p:blipFill>
          <a:blip r:embed="rId29" cstate="print"/>
          <a:stretch>
            <a:fillRect/>
          </a:stretch>
        </p:blipFill>
        <p:spPr>
          <a:xfrm>
            <a:off x="8183153" y="3564514"/>
            <a:ext cx="576064" cy="627142"/>
          </a:xfrm>
          <a:prstGeom prst="rect">
            <a:avLst/>
          </a:prstGeom>
          <a:effectLst>
            <a:innerShdw blurRad="114300">
              <a:prstClr val="black"/>
            </a:innerShdw>
          </a:effectLst>
        </p:spPr>
      </p:pic>
      <p:pic>
        <p:nvPicPr>
          <p:cNvPr id="76" name="그림 75" descr="20130611_092604.jpg"/>
          <p:cNvPicPr>
            <a:picLocks noChangeAspect="1"/>
          </p:cNvPicPr>
          <p:nvPr/>
        </p:nvPicPr>
        <p:blipFill>
          <a:blip r:embed="rId30" cstate="print"/>
          <a:stretch>
            <a:fillRect/>
          </a:stretch>
        </p:blipFill>
        <p:spPr>
          <a:xfrm>
            <a:off x="8183843" y="4189022"/>
            <a:ext cx="576064" cy="576064"/>
          </a:xfrm>
          <a:prstGeom prst="rect">
            <a:avLst/>
          </a:prstGeom>
          <a:effectLst>
            <a:innerShdw blurRad="114300">
              <a:prstClr val="black"/>
            </a:innerShdw>
          </a:effectLst>
        </p:spPr>
      </p:pic>
      <p:pic>
        <p:nvPicPr>
          <p:cNvPr id="77" name="그림 76" descr="1000.JPG"/>
          <p:cNvPicPr>
            <a:picLocks noChangeAspect="1"/>
          </p:cNvPicPr>
          <p:nvPr/>
        </p:nvPicPr>
        <p:blipFill>
          <a:blip r:embed="rId31" cstate="print"/>
          <a:stretch>
            <a:fillRect/>
          </a:stretch>
        </p:blipFill>
        <p:spPr>
          <a:xfrm>
            <a:off x="281337" y="5085184"/>
            <a:ext cx="1259632" cy="744238"/>
          </a:xfrm>
          <a:prstGeom prst="rect">
            <a:avLst/>
          </a:prstGeom>
          <a:effectLst>
            <a:innerShdw blurRad="114300">
              <a:prstClr val="black"/>
            </a:innerShdw>
          </a:effectLst>
        </p:spPr>
      </p:pic>
      <p:pic>
        <p:nvPicPr>
          <p:cNvPr id="78" name="그림 77" descr="20170927_161554.jpg"/>
          <p:cNvPicPr>
            <a:picLocks noChangeAspect="1"/>
          </p:cNvPicPr>
          <p:nvPr/>
        </p:nvPicPr>
        <p:blipFill>
          <a:blip r:embed="rId32" cstate="print"/>
          <a:stretch>
            <a:fillRect/>
          </a:stretch>
        </p:blipFill>
        <p:spPr>
          <a:xfrm>
            <a:off x="281336" y="5824252"/>
            <a:ext cx="1260923" cy="701092"/>
          </a:xfrm>
          <a:prstGeom prst="rect">
            <a:avLst/>
          </a:prstGeom>
          <a:effectLst>
            <a:innerShdw blurRad="114300">
              <a:prstClr val="black"/>
            </a:innerShdw>
          </a:effectLst>
        </p:spPr>
      </p:pic>
      <p:pic>
        <p:nvPicPr>
          <p:cNvPr id="79" name="그림 78" descr="DSC01515.JPG"/>
          <p:cNvPicPr>
            <a:picLocks noChangeAspect="1"/>
          </p:cNvPicPr>
          <p:nvPr/>
        </p:nvPicPr>
        <p:blipFill>
          <a:blip r:embed="rId33" cstate="print"/>
          <a:stretch>
            <a:fillRect/>
          </a:stretch>
        </p:blipFill>
        <p:spPr>
          <a:xfrm>
            <a:off x="2903201" y="5085184"/>
            <a:ext cx="1903760" cy="1427820"/>
          </a:xfrm>
          <a:prstGeom prst="rect">
            <a:avLst/>
          </a:prstGeom>
          <a:noFill/>
          <a:effectLst>
            <a:innerShdw blurRad="114300">
              <a:prstClr val="black"/>
            </a:innerShdw>
          </a:effectLst>
        </p:spPr>
      </p:pic>
      <p:pic>
        <p:nvPicPr>
          <p:cNvPr id="80" name="그림 79" descr="DSC01551.JPG"/>
          <p:cNvPicPr>
            <a:picLocks noChangeAspect="1"/>
          </p:cNvPicPr>
          <p:nvPr/>
        </p:nvPicPr>
        <p:blipFill>
          <a:blip r:embed="rId34" cstate="print"/>
          <a:stretch>
            <a:fillRect/>
          </a:stretch>
        </p:blipFill>
        <p:spPr>
          <a:xfrm>
            <a:off x="4876814" y="5085184"/>
            <a:ext cx="1920214" cy="1440160"/>
          </a:xfrm>
          <a:prstGeom prst="rect">
            <a:avLst/>
          </a:prstGeom>
          <a:effectLst>
            <a:innerShdw blurRad="114300">
              <a:prstClr val="black"/>
            </a:innerShdw>
          </a:effectLst>
        </p:spPr>
      </p:pic>
      <p:sp>
        <p:nvSpPr>
          <p:cNvPr id="81" name="TextBox 80"/>
          <p:cNvSpPr txBox="1"/>
          <p:nvPr/>
        </p:nvSpPr>
        <p:spPr>
          <a:xfrm>
            <a:off x="429327" y="2657307"/>
            <a:ext cx="1728192" cy="215444"/>
          </a:xfrm>
          <a:prstGeom prst="rect">
            <a:avLst/>
          </a:prstGeom>
          <a:noFill/>
        </p:spPr>
        <p:txBody>
          <a:bodyPr wrap="square" rtlCol="0">
            <a:spAutoFit/>
          </a:bodyPr>
          <a:lstStyle/>
          <a:p>
            <a:pPr algn="dist"/>
            <a:r>
              <a:rPr lang="ko-KR" altLang="en-US" sz="800" dirty="0">
                <a:latin typeface="HY수평선M" pitchFamily="18" charset="-127"/>
                <a:ea typeface="HY수평선M" pitchFamily="18" charset="-127"/>
              </a:rPr>
              <a:t>다양한 형태의 엔진</a:t>
            </a:r>
          </a:p>
        </p:txBody>
      </p:sp>
      <p:pic>
        <p:nvPicPr>
          <p:cNvPr id="82" name="그림 81" descr="20130614_113533.jpg"/>
          <p:cNvPicPr>
            <a:picLocks noChangeAspect="1"/>
          </p:cNvPicPr>
          <p:nvPr/>
        </p:nvPicPr>
        <p:blipFill>
          <a:blip r:embed="rId35" cstate="print"/>
          <a:stretch>
            <a:fillRect/>
          </a:stretch>
        </p:blipFill>
        <p:spPr>
          <a:xfrm>
            <a:off x="6873160" y="5085184"/>
            <a:ext cx="1912465" cy="1434349"/>
          </a:xfrm>
          <a:prstGeom prst="rect">
            <a:avLst/>
          </a:prstGeom>
          <a:effectLst>
            <a:innerShdw blurRad="114300">
              <a:prstClr val="black"/>
            </a:innerShdw>
          </a:effectLst>
        </p:spPr>
      </p:pic>
      <p:cxnSp>
        <p:nvCxnSpPr>
          <p:cNvPr id="83" name="직선 연결선 82"/>
          <p:cNvCxnSpPr/>
          <p:nvPr/>
        </p:nvCxnSpPr>
        <p:spPr>
          <a:xfrm>
            <a:off x="215008" y="119675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4" name="모서리가 둥근 직사각형 83"/>
          <p:cNvSpPr/>
          <p:nvPr/>
        </p:nvSpPr>
        <p:spPr>
          <a:xfrm>
            <a:off x="3995936" y="989195"/>
            <a:ext cx="1440160"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제품 시공 사례</a:t>
            </a:r>
          </a:p>
        </p:txBody>
      </p:sp>
    </p:spTree>
    <p:extLst>
      <p:ext uri="{BB962C8B-B14F-4D97-AF65-F5344CB8AC3E}">
        <p14:creationId xmlns:p14="http://schemas.microsoft.com/office/powerpoint/2010/main" val="1956860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04664"/>
            <a:ext cx="3024336" cy="369332"/>
          </a:xfrm>
          <a:prstGeom prst="rect">
            <a:avLst/>
          </a:prstGeom>
          <a:noFill/>
        </p:spPr>
        <p:txBody>
          <a:bodyPr wrap="square" rtlCol="0">
            <a:spAutoFit/>
          </a:bodyPr>
          <a:lstStyle/>
          <a:p>
            <a:r>
              <a:rPr lang="en-US" altLang="ko-KR" dirty="0"/>
              <a:t>4. </a:t>
            </a:r>
            <a:r>
              <a:rPr lang="ko-KR" altLang="en-US" dirty="0"/>
              <a:t>독립 </a:t>
            </a:r>
            <a:r>
              <a:rPr lang="ko-KR" altLang="en-US" dirty="0" err="1"/>
              <a:t>분할형</a:t>
            </a:r>
            <a:r>
              <a:rPr lang="ko-KR" altLang="en-US" dirty="0"/>
              <a:t> 매달림 풀리</a:t>
            </a:r>
          </a:p>
        </p:txBody>
      </p:sp>
      <p:cxnSp>
        <p:nvCxnSpPr>
          <p:cNvPr id="15" name="직선 연결선 14"/>
          <p:cNvCxnSpPr/>
          <p:nvPr/>
        </p:nvCxnSpPr>
        <p:spPr>
          <a:xfrm>
            <a:off x="35496" y="1205219"/>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95" name="내용 개체 틀 3" descr="캡처.PNG"/>
          <p:cNvPicPr>
            <a:picLocks noChangeAspect="1"/>
          </p:cNvPicPr>
          <p:nvPr/>
        </p:nvPicPr>
        <p:blipFill>
          <a:blip r:embed="rId3" cstate="print"/>
          <a:srcRect t="7306" r="43348"/>
          <a:stretch>
            <a:fillRect/>
          </a:stretch>
        </p:blipFill>
        <p:spPr>
          <a:xfrm>
            <a:off x="5508104" y="1556792"/>
            <a:ext cx="3024336" cy="4248472"/>
          </a:xfrm>
          <a:prstGeom prst="rect">
            <a:avLst/>
          </a:prstGeom>
          <a:ln w="31750" cap="flat" cmpd="sng" algn="ctr">
            <a:noFill/>
            <a:prstDash val="solid"/>
          </a:ln>
          <a:effectLst>
            <a:innerShdw blurRad="114300">
              <a:prstClr val="black"/>
            </a:innerShdw>
          </a:effectLst>
        </p:spPr>
        <p:style>
          <a:lnRef idx="3">
            <a:schemeClr val="lt1"/>
          </a:lnRef>
          <a:fillRef idx="1">
            <a:schemeClr val="accent5"/>
          </a:fillRef>
          <a:effectRef idx="1">
            <a:schemeClr val="accent5"/>
          </a:effectRef>
          <a:fontRef idx="minor">
            <a:schemeClr val="lt1"/>
          </a:fontRef>
        </p:style>
      </p:pic>
      <p:sp>
        <p:nvSpPr>
          <p:cNvPr id="18" name="모서리가 둥근 직사각형 17"/>
          <p:cNvSpPr/>
          <p:nvPr/>
        </p:nvSpPr>
        <p:spPr>
          <a:xfrm>
            <a:off x="2697941" y="980727"/>
            <a:ext cx="1875910" cy="224491"/>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교 체 작 업</a:t>
            </a:r>
          </a:p>
        </p:txBody>
      </p:sp>
      <p:sp>
        <p:nvSpPr>
          <p:cNvPr id="19" name="모서리가 둥근 직사각형 18"/>
          <p:cNvSpPr/>
          <p:nvPr/>
        </p:nvSpPr>
        <p:spPr>
          <a:xfrm>
            <a:off x="755576" y="836712"/>
            <a:ext cx="1734852"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개념도</a:t>
            </a:r>
          </a:p>
        </p:txBody>
      </p:sp>
      <p:pic>
        <p:nvPicPr>
          <p:cNvPr id="21" name="Picture 2" descr="D:\0.승강기\카 및 웨이트 시브\사진 또는 모델링\2대1 로프식 정면구조도 - 2.JPG"/>
          <p:cNvPicPr>
            <a:picLocks noChangeAspect="1" noChangeArrowheads="1"/>
          </p:cNvPicPr>
          <p:nvPr/>
        </p:nvPicPr>
        <p:blipFill>
          <a:blip r:embed="rId4" cstate="print"/>
          <a:srcRect l="18053" r="3168"/>
          <a:stretch>
            <a:fillRect/>
          </a:stretch>
        </p:blipFill>
        <p:spPr bwMode="auto">
          <a:xfrm>
            <a:off x="361316" y="1556792"/>
            <a:ext cx="5002771" cy="4248472"/>
          </a:xfrm>
          <a:prstGeom prst="rect">
            <a:avLst/>
          </a:prstGeom>
          <a:noFill/>
          <a:ln>
            <a:noFill/>
          </a:ln>
          <a:effectLst>
            <a:innerShdw blurRad="114300">
              <a:prstClr val="black"/>
            </a:innerShdw>
          </a:effectLst>
        </p:spPr>
      </p:pic>
      <p:cxnSp>
        <p:nvCxnSpPr>
          <p:cNvPr id="22" name="직선 연결선 21"/>
          <p:cNvCxnSpPr/>
          <p:nvPr/>
        </p:nvCxnSpPr>
        <p:spPr>
          <a:xfrm flipH="1">
            <a:off x="2042528" y="4768337"/>
            <a:ext cx="504056"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flipH="1">
            <a:off x="1630599" y="3039907"/>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flipH="1">
            <a:off x="3088648" y="3903318"/>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H="1">
            <a:off x="4143654" y="4026954"/>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81532" y="4012839"/>
            <a:ext cx="288032" cy="261610"/>
          </a:xfrm>
          <a:prstGeom prst="rect">
            <a:avLst/>
          </a:prstGeom>
          <a:noFill/>
        </p:spPr>
        <p:txBody>
          <a:bodyPr wrap="square" rtlCol="0">
            <a:spAutoFit/>
          </a:bodyPr>
          <a:lstStyle/>
          <a:p>
            <a:r>
              <a:rPr lang="en-US" altLang="ko-KR" sz="1100" dirty="0">
                <a:solidFill>
                  <a:schemeClr val="bg1"/>
                </a:solidFill>
              </a:rPr>
              <a:t>A</a:t>
            </a:r>
            <a:endParaRPr lang="ko-KR" altLang="en-US" sz="1100" dirty="0">
              <a:solidFill>
                <a:schemeClr val="bg1"/>
              </a:solidFill>
            </a:endParaRPr>
          </a:p>
        </p:txBody>
      </p:sp>
      <p:sp>
        <p:nvSpPr>
          <p:cNvPr id="27" name="TextBox 26"/>
          <p:cNvSpPr txBox="1"/>
          <p:nvPr/>
        </p:nvSpPr>
        <p:spPr>
          <a:xfrm>
            <a:off x="1342567" y="2895891"/>
            <a:ext cx="288032" cy="261610"/>
          </a:xfrm>
          <a:prstGeom prst="rect">
            <a:avLst/>
          </a:prstGeom>
          <a:noFill/>
        </p:spPr>
        <p:txBody>
          <a:bodyPr wrap="square" rtlCol="0">
            <a:spAutoFit/>
          </a:bodyPr>
          <a:lstStyle/>
          <a:p>
            <a:r>
              <a:rPr lang="en-US" altLang="ko-KR" sz="1100" dirty="0">
                <a:solidFill>
                  <a:schemeClr val="bg1"/>
                </a:solidFill>
              </a:rPr>
              <a:t>B</a:t>
            </a:r>
            <a:endParaRPr lang="ko-KR" altLang="en-US" sz="1100" dirty="0">
              <a:solidFill>
                <a:schemeClr val="bg1"/>
              </a:solidFill>
            </a:endParaRPr>
          </a:p>
        </p:txBody>
      </p:sp>
      <p:sp>
        <p:nvSpPr>
          <p:cNvPr id="28" name="TextBox 27"/>
          <p:cNvSpPr txBox="1"/>
          <p:nvPr/>
        </p:nvSpPr>
        <p:spPr>
          <a:xfrm>
            <a:off x="2800616" y="3759302"/>
            <a:ext cx="288032" cy="261610"/>
          </a:xfrm>
          <a:prstGeom prst="rect">
            <a:avLst/>
          </a:prstGeom>
          <a:noFill/>
        </p:spPr>
        <p:txBody>
          <a:bodyPr wrap="square" rtlCol="0">
            <a:spAutoFit/>
          </a:bodyPr>
          <a:lstStyle/>
          <a:p>
            <a:r>
              <a:rPr lang="en-US" altLang="ko-KR" sz="1100" dirty="0">
                <a:solidFill>
                  <a:schemeClr val="bg1"/>
                </a:solidFill>
              </a:rPr>
              <a:t>C</a:t>
            </a:r>
            <a:endParaRPr lang="ko-KR" altLang="en-US" sz="1100" dirty="0">
              <a:solidFill>
                <a:schemeClr val="bg1"/>
              </a:solidFill>
            </a:endParaRPr>
          </a:p>
        </p:txBody>
      </p:sp>
      <p:sp>
        <p:nvSpPr>
          <p:cNvPr id="29" name="TextBox 28"/>
          <p:cNvSpPr txBox="1"/>
          <p:nvPr/>
        </p:nvSpPr>
        <p:spPr>
          <a:xfrm>
            <a:off x="4719718" y="3882938"/>
            <a:ext cx="288032" cy="261610"/>
          </a:xfrm>
          <a:prstGeom prst="rect">
            <a:avLst/>
          </a:prstGeom>
          <a:noFill/>
        </p:spPr>
        <p:txBody>
          <a:bodyPr wrap="square" rtlCol="0">
            <a:spAutoFit/>
          </a:bodyPr>
          <a:lstStyle/>
          <a:p>
            <a:r>
              <a:rPr lang="en-US" altLang="ko-KR" sz="1100" dirty="0">
                <a:solidFill>
                  <a:schemeClr val="bg1"/>
                </a:solidFill>
              </a:rPr>
              <a:t>D</a:t>
            </a:r>
            <a:endParaRPr lang="ko-KR" altLang="en-US" sz="1100" dirty="0">
              <a:solidFill>
                <a:schemeClr val="bg1"/>
              </a:solidFill>
            </a:endParaRPr>
          </a:p>
        </p:txBody>
      </p:sp>
      <p:sp>
        <p:nvSpPr>
          <p:cNvPr id="30" name="TextBox 29"/>
          <p:cNvSpPr txBox="1"/>
          <p:nvPr/>
        </p:nvSpPr>
        <p:spPr>
          <a:xfrm>
            <a:off x="2474576" y="4624321"/>
            <a:ext cx="936104" cy="261610"/>
          </a:xfrm>
          <a:prstGeom prst="rect">
            <a:avLst/>
          </a:prstGeom>
          <a:noFill/>
        </p:spPr>
        <p:txBody>
          <a:bodyPr wrap="square" rtlCol="0">
            <a:spAutoFit/>
          </a:bodyPr>
          <a:lstStyle/>
          <a:p>
            <a:r>
              <a:rPr lang="ko-KR" altLang="en-US" sz="1100" dirty="0" err="1">
                <a:solidFill>
                  <a:schemeClr val="bg1"/>
                </a:solidFill>
              </a:rPr>
              <a:t>매달림시브</a:t>
            </a:r>
            <a:endParaRPr lang="ko-KR" altLang="en-US" sz="1100" dirty="0">
              <a:solidFill>
                <a:schemeClr val="bg1"/>
              </a:solidFill>
            </a:endParaRPr>
          </a:p>
        </p:txBody>
      </p:sp>
      <p:cxnSp>
        <p:nvCxnSpPr>
          <p:cNvPr id="31" name="직선 연결선 30"/>
          <p:cNvCxnSpPr/>
          <p:nvPr/>
        </p:nvCxnSpPr>
        <p:spPr>
          <a:xfrm flipH="1" flipV="1">
            <a:off x="3275856" y="4780625"/>
            <a:ext cx="513248" cy="24483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flipH="1">
            <a:off x="1112116" y="4147314"/>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모서리가 둥근 직사각형 37"/>
          <p:cNvSpPr/>
          <p:nvPr/>
        </p:nvSpPr>
        <p:spPr>
          <a:xfrm>
            <a:off x="4706037" y="980728"/>
            <a:ext cx="3538371"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특정로프 집중하중으로 로프 터짐</a:t>
            </a:r>
            <a:endParaRPr lang="ko-KR" altLang="en-US" sz="1200" b="1" dirty="0">
              <a:latin typeface="굴림" panose="020B0600000101010101" pitchFamily="50" charset="-127"/>
              <a:ea typeface="굴림" panose="020B0600000101010101" pitchFamily="50" charset="-127"/>
            </a:endParaRPr>
          </a:p>
        </p:txBody>
      </p:sp>
      <p:sp>
        <p:nvSpPr>
          <p:cNvPr id="2" name="TextBox 1"/>
          <p:cNvSpPr txBox="1"/>
          <p:nvPr/>
        </p:nvSpPr>
        <p:spPr>
          <a:xfrm>
            <a:off x="467544" y="5877272"/>
            <a:ext cx="7992888" cy="276999"/>
          </a:xfrm>
          <a:prstGeom prst="rect">
            <a:avLst/>
          </a:prstGeom>
          <a:noFill/>
        </p:spPr>
        <p:txBody>
          <a:bodyPr wrap="square" rtlCol="0">
            <a:spAutoFit/>
          </a:bodyPr>
          <a:lstStyle/>
          <a:p>
            <a:pPr algn="ctr"/>
            <a:r>
              <a:rPr lang="en-US" altLang="ko-KR" sz="1200" dirty="0"/>
              <a:t>A,D</a:t>
            </a:r>
            <a:r>
              <a:rPr lang="ko-KR" altLang="en-US" sz="1200" dirty="0"/>
              <a:t>구간은 장력 조절을 할 수 있는 구간     </a:t>
            </a:r>
            <a:r>
              <a:rPr lang="en-US" altLang="ko-KR" sz="1200" dirty="0"/>
              <a:t>:     B,C</a:t>
            </a:r>
            <a:r>
              <a:rPr lang="ko-KR" altLang="en-US" sz="1200" dirty="0"/>
              <a:t>구간은 장력 조절을 할 수 없는 구간</a:t>
            </a:r>
          </a:p>
        </p:txBody>
      </p:sp>
    </p:spTree>
    <p:extLst>
      <p:ext uri="{BB962C8B-B14F-4D97-AF65-F5344CB8AC3E}">
        <p14:creationId xmlns:p14="http://schemas.microsoft.com/office/powerpoint/2010/main" val="3164944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04664"/>
            <a:ext cx="3024336" cy="369332"/>
          </a:xfrm>
          <a:prstGeom prst="rect">
            <a:avLst/>
          </a:prstGeom>
          <a:noFill/>
        </p:spPr>
        <p:txBody>
          <a:bodyPr wrap="square" rtlCol="0">
            <a:spAutoFit/>
          </a:bodyPr>
          <a:lstStyle/>
          <a:p>
            <a:r>
              <a:rPr lang="en-US" altLang="ko-KR" dirty="0"/>
              <a:t>4. </a:t>
            </a:r>
            <a:r>
              <a:rPr lang="ko-KR" altLang="en-US" dirty="0"/>
              <a:t>독립 </a:t>
            </a:r>
            <a:r>
              <a:rPr lang="ko-KR" altLang="en-US" dirty="0" err="1"/>
              <a:t>분할형</a:t>
            </a:r>
            <a:r>
              <a:rPr lang="ko-KR" altLang="en-US" dirty="0"/>
              <a:t> 매달림 풀리</a:t>
            </a:r>
          </a:p>
        </p:txBody>
      </p:sp>
      <p:cxnSp>
        <p:nvCxnSpPr>
          <p:cNvPr id="15" name="직선 연결선 14"/>
          <p:cNvCxnSpPr/>
          <p:nvPr/>
        </p:nvCxnSpPr>
        <p:spPr>
          <a:xfrm>
            <a:off x="35496" y="1205219"/>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5" name="제목 1"/>
          <p:cNvSpPr>
            <a:spLocks noGrp="1"/>
          </p:cNvSpPr>
          <p:nvPr>
            <p:ph type="title"/>
          </p:nvPr>
        </p:nvSpPr>
        <p:spPr>
          <a:xfrm>
            <a:off x="1250400" y="5827767"/>
            <a:ext cx="3465616" cy="504056"/>
          </a:xfrm>
          <a:solidFill>
            <a:schemeClr val="tx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r>
              <a:rPr lang="ko-KR" altLang="en-US" sz="1400" dirty="0">
                <a:solidFill>
                  <a:srgbClr val="FF0000"/>
                </a:solidFill>
              </a:rPr>
              <a:t>일체형</a:t>
            </a:r>
            <a:r>
              <a:rPr lang="ko-KR" altLang="en-US" sz="1400" dirty="0">
                <a:solidFill>
                  <a:srgbClr val="002060"/>
                </a:solidFill>
              </a:rPr>
              <a:t> 매달림 </a:t>
            </a:r>
            <a:r>
              <a:rPr lang="ko-KR" altLang="en-US" sz="1400" dirty="0" err="1">
                <a:solidFill>
                  <a:srgbClr val="002060"/>
                </a:solidFill>
              </a:rPr>
              <a:t>풀리에서</a:t>
            </a:r>
            <a:r>
              <a:rPr lang="ko-KR" altLang="en-US" sz="1400" dirty="0">
                <a:solidFill>
                  <a:srgbClr val="002060"/>
                </a:solidFill>
              </a:rPr>
              <a:t> </a:t>
            </a:r>
            <a:br>
              <a:rPr lang="en-US" altLang="ko-KR" sz="1400" dirty="0">
                <a:solidFill>
                  <a:srgbClr val="002060"/>
                </a:solidFill>
              </a:rPr>
            </a:br>
            <a:r>
              <a:rPr lang="en-US" altLang="ko-KR" sz="1400" dirty="0">
                <a:solidFill>
                  <a:srgbClr val="002060"/>
                </a:solidFill>
              </a:rPr>
              <a:t>                        </a:t>
            </a:r>
            <a:r>
              <a:rPr lang="ko-KR" altLang="en-US" sz="1400" dirty="0" err="1">
                <a:solidFill>
                  <a:srgbClr val="FF0000"/>
                </a:solidFill>
              </a:rPr>
              <a:t>분할형</a:t>
            </a:r>
            <a:r>
              <a:rPr lang="ko-KR" altLang="en-US" sz="1400" dirty="0">
                <a:solidFill>
                  <a:srgbClr val="002060"/>
                </a:solidFill>
              </a:rPr>
              <a:t> 매달림 </a:t>
            </a:r>
            <a:r>
              <a:rPr lang="ko-KR" altLang="en-US" sz="1400" dirty="0" err="1">
                <a:solidFill>
                  <a:srgbClr val="002060"/>
                </a:solidFill>
              </a:rPr>
              <a:t>풀리로</a:t>
            </a:r>
            <a:r>
              <a:rPr lang="ko-KR" altLang="en-US" sz="1400" dirty="0">
                <a:solidFill>
                  <a:srgbClr val="002060"/>
                </a:solidFill>
              </a:rPr>
              <a:t> 교체</a:t>
            </a:r>
          </a:p>
        </p:txBody>
      </p:sp>
      <p:pic>
        <p:nvPicPr>
          <p:cNvPr id="86" name="내용 개체 틀 3" descr="1541037855009.jpg"/>
          <p:cNvPicPr>
            <a:picLocks noGrp="1" noChangeAspect="1"/>
          </p:cNvPicPr>
          <p:nvPr>
            <p:ph idx="1"/>
          </p:nvPr>
        </p:nvPicPr>
        <p:blipFill>
          <a:blip r:embed="rId3" cstate="print"/>
          <a:srcRect l="21285" t="46771" r="14860" b="15814"/>
          <a:stretch>
            <a:fillRect/>
          </a:stretch>
        </p:blipFill>
        <p:spPr>
          <a:xfrm>
            <a:off x="498932" y="4149081"/>
            <a:ext cx="2236010" cy="1597151"/>
          </a:xfrm>
          <a:scene3d>
            <a:camera prst="orthographicFront"/>
            <a:lightRig rig="threePt" dir="t"/>
          </a:scene3d>
          <a:sp3d>
            <a:bevelT/>
          </a:sp3d>
        </p:spPr>
      </p:pic>
      <p:pic>
        <p:nvPicPr>
          <p:cNvPr id="87" name="그림 86" descr="2.jpg"/>
          <p:cNvPicPr>
            <a:picLocks noChangeAspect="1"/>
          </p:cNvPicPr>
          <p:nvPr/>
        </p:nvPicPr>
        <p:blipFill>
          <a:blip r:embed="rId4" cstate="print"/>
          <a:stretch>
            <a:fillRect/>
          </a:stretch>
        </p:blipFill>
        <p:spPr>
          <a:xfrm>
            <a:off x="498932" y="2060848"/>
            <a:ext cx="2244507" cy="1683381"/>
          </a:xfrm>
          <a:prstGeom prst="rect">
            <a:avLst/>
          </a:prstGeom>
          <a:scene3d>
            <a:camera prst="orthographicFront"/>
            <a:lightRig rig="threePt" dir="t"/>
          </a:scene3d>
          <a:sp3d>
            <a:bevelT/>
          </a:sp3d>
        </p:spPr>
      </p:pic>
      <p:sp>
        <p:nvSpPr>
          <p:cNvPr id="88" name="오른쪽 화살표 87"/>
          <p:cNvSpPr/>
          <p:nvPr/>
        </p:nvSpPr>
        <p:spPr>
          <a:xfrm>
            <a:off x="2834519" y="2708921"/>
            <a:ext cx="225313" cy="367450"/>
          </a:xfrm>
          <a:prstGeom prst="right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9" name="그림 88" descr="20181103_154039.jpg"/>
          <p:cNvPicPr>
            <a:picLocks noChangeAspect="1"/>
          </p:cNvPicPr>
          <p:nvPr/>
        </p:nvPicPr>
        <p:blipFill>
          <a:blip r:embed="rId5" cstate="print"/>
          <a:stretch>
            <a:fillRect/>
          </a:stretch>
        </p:blipFill>
        <p:spPr>
          <a:xfrm>
            <a:off x="3163228" y="2060849"/>
            <a:ext cx="2272868" cy="1703628"/>
          </a:xfrm>
          <a:prstGeom prst="rect">
            <a:avLst/>
          </a:prstGeom>
          <a:scene3d>
            <a:camera prst="orthographicFront"/>
            <a:lightRig rig="threePt" dir="t"/>
          </a:scene3d>
          <a:sp3d>
            <a:bevelT/>
          </a:sp3d>
        </p:spPr>
      </p:pic>
      <p:pic>
        <p:nvPicPr>
          <p:cNvPr id="90" name="그림 89" descr="20181022_142735.jpg"/>
          <p:cNvPicPr>
            <a:picLocks noChangeAspect="1"/>
          </p:cNvPicPr>
          <p:nvPr/>
        </p:nvPicPr>
        <p:blipFill>
          <a:blip r:embed="rId6" cstate="print"/>
          <a:stretch>
            <a:fillRect/>
          </a:stretch>
        </p:blipFill>
        <p:spPr>
          <a:xfrm>
            <a:off x="3163228" y="4149081"/>
            <a:ext cx="2272868" cy="1606678"/>
          </a:xfrm>
          <a:prstGeom prst="rect">
            <a:avLst/>
          </a:prstGeom>
          <a:scene3d>
            <a:camera prst="orthographicFront"/>
            <a:lightRig rig="threePt" dir="t"/>
          </a:scene3d>
          <a:sp3d>
            <a:bevelT/>
          </a:sp3d>
        </p:spPr>
      </p:pic>
      <p:sp>
        <p:nvSpPr>
          <p:cNvPr id="91" name="아래쪽 화살표 90"/>
          <p:cNvSpPr/>
          <p:nvPr/>
        </p:nvSpPr>
        <p:spPr>
          <a:xfrm rot="10800000">
            <a:off x="4099331" y="3861048"/>
            <a:ext cx="360040" cy="216024"/>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아래쪽 화살표 92"/>
          <p:cNvSpPr/>
          <p:nvPr/>
        </p:nvSpPr>
        <p:spPr>
          <a:xfrm>
            <a:off x="1475656" y="3861049"/>
            <a:ext cx="360040" cy="216024"/>
          </a:xfrm>
          <a:prstGeom prst="down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4" name="그림 93" descr="20181024_152920.jpg"/>
          <p:cNvPicPr>
            <a:picLocks noChangeAspect="1"/>
          </p:cNvPicPr>
          <p:nvPr/>
        </p:nvPicPr>
        <p:blipFill>
          <a:blip r:embed="rId7" cstate="print"/>
          <a:stretch>
            <a:fillRect/>
          </a:stretch>
        </p:blipFill>
        <p:spPr>
          <a:xfrm>
            <a:off x="5580112" y="2060849"/>
            <a:ext cx="3390376" cy="3694910"/>
          </a:xfrm>
          <a:prstGeom prst="rect">
            <a:avLst/>
          </a:prstGeom>
        </p:spPr>
      </p:pic>
      <p:sp>
        <p:nvSpPr>
          <p:cNvPr id="18" name="모서리가 둥근 직사각형 17"/>
          <p:cNvSpPr/>
          <p:nvPr/>
        </p:nvSpPr>
        <p:spPr>
          <a:xfrm>
            <a:off x="498932" y="980728"/>
            <a:ext cx="1264756"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개념도</a:t>
            </a:r>
            <a:endParaRPr lang="ko-KR" altLang="en-US" sz="1200" b="1" dirty="0">
              <a:latin typeface="굴림" panose="020B0600000101010101" pitchFamily="50" charset="-127"/>
              <a:ea typeface="굴림" panose="020B0600000101010101" pitchFamily="50" charset="-127"/>
            </a:endParaRPr>
          </a:p>
        </p:txBody>
      </p:sp>
      <p:sp>
        <p:nvSpPr>
          <p:cNvPr id="19" name="모서리가 둥근 직사각형 18"/>
          <p:cNvSpPr/>
          <p:nvPr/>
        </p:nvSpPr>
        <p:spPr>
          <a:xfrm>
            <a:off x="2070158" y="853216"/>
            <a:ext cx="2029172"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교체작업</a:t>
            </a:r>
          </a:p>
        </p:txBody>
      </p:sp>
      <p:cxnSp>
        <p:nvCxnSpPr>
          <p:cNvPr id="4" name="직선 연결선 3"/>
          <p:cNvCxnSpPr/>
          <p:nvPr/>
        </p:nvCxnSpPr>
        <p:spPr>
          <a:xfrm>
            <a:off x="6084168" y="5661248"/>
            <a:ext cx="1191132"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6660232" y="5589240"/>
            <a:ext cx="615068" cy="6480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7275300" y="5589240"/>
            <a:ext cx="0" cy="6480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flipH="1">
            <a:off x="7275300" y="5589240"/>
            <a:ext cx="465052" cy="6480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H="1">
            <a:off x="7275300" y="5589240"/>
            <a:ext cx="1041116" cy="6480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flipH="1">
            <a:off x="7275300" y="5589240"/>
            <a:ext cx="1545172" cy="6480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제목 1"/>
          <p:cNvSpPr txBox="1">
            <a:spLocks/>
          </p:cNvSpPr>
          <p:nvPr/>
        </p:nvSpPr>
        <p:spPr>
          <a:xfrm>
            <a:off x="5504872" y="6237312"/>
            <a:ext cx="3465616" cy="504056"/>
          </a:xfrm>
          <a:prstGeom prst="rect">
            <a:avLst/>
          </a:prstGeom>
          <a:solidFill>
            <a:schemeClr val="tx1">
              <a:lumMod val="65000"/>
            </a:schemeClr>
          </a:solidFill>
          <a:ln w="31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vert="horz" rtlCol="0" anchor="ctr">
            <a:normAutofit fontScale="97500"/>
          </a:bodyPr>
          <a:lstStyle>
            <a:lvl1pPr algn="l" rtl="0" eaLnBrk="1" latinLnBrk="1" hangingPunct="1">
              <a:spcBef>
                <a:spcPct val="0"/>
              </a:spcBef>
              <a:buNone/>
              <a:defRPr kumimoji="0" sz="4000" b="0" kern="1200">
                <a:solidFill>
                  <a:schemeClr val="dk1"/>
                </a:solidFill>
                <a:effectLst>
                  <a:innerShdw blurRad="50800" dist="50800" dir="13500000">
                    <a:srgbClr val="000000">
                      <a:alpha val="80000"/>
                    </a:srgbClr>
                  </a:innerShdw>
                </a:effectLst>
                <a:latin typeface="+mn-lt"/>
                <a:ea typeface="+mn-ea"/>
                <a:cs typeface="+mn-cs"/>
              </a:defRPr>
            </a:lvl1pPr>
            <a:lvl2pPr eaLnBrk="1" latinLnBrk="1" hangingPunct="1">
              <a:defRPr kumimoji="0">
                <a:solidFill>
                  <a:schemeClr val="dk1"/>
                </a:solidFill>
                <a:latin typeface="+mn-lt"/>
                <a:ea typeface="+mn-ea"/>
                <a:cs typeface="+mn-cs"/>
              </a:defRPr>
            </a:lvl2pPr>
            <a:lvl3pPr eaLnBrk="1" latinLnBrk="1" hangingPunct="1">
              <a:defRPr kumimoji="0">
                <a:solidFill>
                  <a:schemeClr val="dk1"/>
                </a:solidFill>
                <a:latin typeface="+mn-lt"/>
                <a:ea typeface="+mn-ea"/>
                <a:cs typeface="+mn-cs"/>
              </a:defRPr>
            </a:lvl3pPr>
            <a:lvl4pPr eaLnBrk="1" latinLnBrk="1" hangingPunct="1">
              <a:defRPr kumimoji="0">
                <a:solidFill>
                  <a:schemeClr val="dk1"/>
                </a:solidFill>
                <a:latin typeface="+mn-lt"/>
                <a:ea typeface="+mn-ea"/>
                <a:cs typeface="+mn-cs"/>
              </a:defRPr>
            </a:lvl4pPr>
            <a:lvl5pPr eaLnBrk="1" latinLnBrk="1" hangingPunct="1">
              <a:defRPr kumimoji="0">
                <a:solidFill>
                  <a:schemeClr val="dk1"/>
                </a:solidFill>
                <a:latin typeface="+mn-lt"/>
                <a:ea typeface="+mn-ea"/>
                <a:cs typeface="+mn-cs"/>
              </a:defRPr>
            </a:lvl5pPr>
            <a:lvl6pPr eaLnBrk="1" latinLnBrk="1" hangingPunct="1">
              <a:defRPr kumimoji="0">
                <a:solidFill>
                  <a:schemeClr val="dk1"/>
                </a:solidFill>
                <a:latin typeface="+mn-lt"/>
                <a:ea typeface="+mn-ea"/>
                <a:cs typeface="+mn-cs"/>
              </a:defRPr>
            </a:lvl6pPr>
            <a:lvl7pPr eaLnBrk="1" latinLnBrk="1" hangingPunct="1">
              <a:defRPr kumimoji="0">
                <a:solidFill>
                  <a:schemeClr val="dk1"/>
                </a:solidFill>
                <a:latin typeface="+mn-lt"/>
                <a:ea typeface="+mn-ea"/>
                <a:cs typeface="+mn-cs"/>
              </a:defRPr>
            </a:lvl7pPr>
            <a:lvl8pPr eaLnBrk="1" latinLnBrk="1" hangingPunct="1">
              <a:defRPr kumimoji="0">
                <a:solidFill>
                  <a:schemeClr val="dk1"/>
                </a:solidFill>
                <a:latin typeface="+mn-lt"/>
                <a:ea typeface="+mn-ea"/>
                <a:cs typeface="+mn-cs"/>
              </a:defRPr>
            </a:lvl8pPr>
            <a:lvl9pPr eaLnBrk="1" latinLnBrk="1" hangingPunct="1">
              <a:defRPr kumimoji="0">
                <a:solidFill>
                  <a:schemeClr val="dk1"/>
                </a:solidFill>
                <a:latin typeface="+mn-lt"/>
                <a:ea typeface="+mn-ea"/>
                <a:cs typeface="+mn-cs"/>
              </a:defRPr>
            </a:lvl9pPr>
          </a:lstStyle>
          <a:p>
            <a:r>
              <a:rPr lang="ko-KR" altLang="en-US" sz="1200" dirty="0">
                <a:solidFill>
                  <a:srgbClr val="002060"/>
                </a:solidFill>
              </a:rPr>
              <a:t>매달림 풀리 </a:t>
            </a:r>
            <a:r>
              <a:rPr lang="ko-KR" altLang="en-US" sz="1200" dirty="0" err="1">
                <a:solidFill>
                  <a:srgbClr val="002060"/>
                </a:solidFill>
              </a:rPr>
              <a:t>로프홈을</a:t>
            </a:r>
            <a:r>
              <a:rPr lang="ko-KR" altLang="en-US" sz="1200" dirty="0">
                <a:solidFill>
                  <a:srgbClr val="002060"/>
                </a:solidFill>
              </a:rPr>
              <a:t> 개별로 분할 되게 제작함</a:t>
            </a:r>
          </a:p>
        </p:txBody>
      </p:sp>
      <p:sp>
        <p:nvSpPr>
          <p:cNvPr id="77" name="모서리가 둥근 직사각형 76"/>
          <p:cNvSpPr/>
          <p:nvPr/>
        </p:nvSpPr>
        <p:spPr>
          <a:xfrm>
            <a:off x="4257486" y="980728"/>
            <a:ext cx="3538371"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특정로프 집중하중으로 로프 터짐</a:t>
            </a:r>
            <a:endParaRPr lang="ko-KR" altLang="en-US" sz="1200" b="1" dirty="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195686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1548103138598.jpg"/>
          <p:cNvPicPr>
            <a:picLocks noChangeAspect="1"/>
          </p:cNvPicPr>
          <p:nvPr/>
        </p:nvPicPr>
        <p:blipFill>
          <a:blip r:embed="rId2" cstate="print"/>
          <a:stretch>
            <a:fillRect/>
          </a:stretch>
        </p:blipFill>
        <p:spPr>
          <a:xfrm>
            <a:off x="5004048" y="1717743"/>
            <a:ext cx="3605702" cy="4807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p:cNvSpPr txBox="1"/>
          <p:nvPr/>
        </p:nvSpPr>
        <p:spPr>
          <a:xfrm>
            <a:off x="467544" y="1556792"/>
            <a:ext cx="4320480" cy="1176925"/>
          </a:xfrm>
          <a:prstGeom prst="rect">
            <a:avLst/>
          </a:prstGeom>
          <a:noFill/>
          <a:ln>
            <a:solidFill>
              <a:schemeClr val="tx2">
                <a:lumMod val="90000"/>
              </a:schemeClr>
            </a:solidFill>
          </a:ln>
        </p:spPr>
        <p:txBody>
          <a:bodyPr wrap="square" rtlCol="0">
            <a:spAutoFit/>
          </a:bodyPr>
          <a:lstStyle/>
          <a:p>
            <a:pPr>
              <a:lnSpc>
                <a:spcPct val="150000"/>
              </a:lnSpc>
            </a:pPr>
            <a:r>
              <a:rPr lang="en-US" altLang="ko-KR" sz="800" dirty="0"/>
              <a:t>2:1</a:t>
            </a:r>
            <a:r>
              <a:rPr lang="ko-KR" altLang="en-US" sz="800" dirty="0" err="1"/>
              <a:t>로프식에서</a:t>
            </a:r>
            <a:r>
              <a:rPr lang="ko-KR" altLang="en-US" sz="800" dirty="0"/>
              <a:t> </a:t>
            </a:r>
            <a:r>
              <a:rPr lang="en-US" altLang="ko-KR" sz="800" dirty="0"/>
              <a:t>A</a:t>
            </a:r>
            <a:r>
              <a:rPr lang="ko-KR" altLang="en-US" sz="800" dirty="0"/>
              <a:t>구간과 </a:t>
            </a:r>
            <a:r>
              <a:rPr lang="en-US" altLang="ko-KR" sz="800" dirty="0"/>
              <a:t>D</a:t>
            </a:r>
            <a:r>
              <a:rPr lang="ko-KR" altLang="en-US" sz="800" dirty="0"/>
              <a:t>구간은 로프의 장력을 조절 할 수 있는 구간이지만 </a:t>
            </a:r>
            <a:r>
              <a:rPr lang="en-US" altLang="ko-KR" sz="800" dirty="0"/>
              <a:t>B</a:t>
            </a:r>
            <a:r>
              <a:rPr lang="ko-KR" altLang="en-US" sz="800" dirty="0"/>
              <a:t>구간과 </a:t>
            </a:r>
            <a:r>
              <a:rPr lang="en-US" altLang="ko-KR" sz="800" dirty="0"/>
              <a:t>C</a:t>
            </a:r>
            <a:r>
              <a:rPr lang="ko-KR" altLang="en-US" sz="800" dirty="0"/>
              <a:t>구간은 로프의 장력을 조절 할 수 없는 불가역적 구간임</a:t>
            </a:r>
            <a:r>
              <a:rPr lang="en-US" altLang="ko-KR" sz="800" dirty="0"/>
              <a:t>. </a:t>
            </a:r>
            <a:r>
              <a:rPr lang="ko-KR" altLang="en-US" sz="800" dirty="0"/>
              <a:t>따라서 대부분의 </a:t>
            </a:r>
            <a:r>
              <a:rPr lang="en-US" altLang="ko-KR" sz="800" dirty="0"/>
              <a:t>2:1</a:t>
            </a:r>
            <a:r>
              <a:rPr lang="ko-KR" altLang="en-US" sz="800" dirty="0" err="1"/>
              <a:t>로프식에서</a:t>
            </a:r>
            <a:r>
              <a:rPr lang="ko-KR" altLang="en-US" sz="800" dirty="0"/>
              <a:t> 발생되는 로프가 터지는 현상이 나타남</a:t>
            </a:r>
            <a:r>
              <a:rPr lang="en-US" altLang="ko-KR" sz="800" dirty="0"/>
              <a:t>. </a:t>
            </a:r>
            <a:r>
              <a:rPr lang="ko-KR" altLang="en-US" sz="800" dirty="0"/>
              <a:t>따라서 </a:t>
            </a:r>
            <a:r>
              <a:rPr lang="en-US" altLang="ko-KR" sz="800" dirty="0"/>
              <a:t>A</a:t>
            </a:r>
            <a:r>
              <a:rPr lang="ko-KR" altLang="en-US" sz="800" dirty="0"/>
              <a:t>구간과 </a:t>
            </a:r>
            <a:r>
              <a:rPr lang="en-US" altLang="ko-KR" sz="800" dirty="0"/>
              <a:t>B</a:t>
            </a:r>
            <a:r>
              <a:rPr lang="ko-KR" altLang="en-US" sz="800" dirty="0"/>
              <a:t>구간</a:t>
            </a:r>
            <a:r>
              <a:rPr lang="en-US" altLang="ko-KR" sz="800" dirty="0"/>
              <a:t>, </a:t>
            </a:r>
            <a:r>
              <a:rPr lang="ko-KR" altLang="en-US" sz="800" dirty="0"/>
              <a:t>그리고 </a:t>
            </a:r>
            <a:r>
              <a:rPr lang="en-US" altLang="ko-KR" sz="800" dirty="0"/>
              <a:t>C</a:t>
            </a:r>
            <a:r>
              <a:rPr lang="ko-KR" altLang="en-US" sz="800" dirty="0"/>
              <a:t>구간과 </a:t>
            </a:r>
            <a:r>
              <a:rPr lang="en-US" altLang="ko-KR" sz="800" dirty="0"/>
              <a:t>D</a:t>
            </a:r>
            <a:r>
              <a:rPr lang="ko-KR" altLang="en-US" sz="800" dirty="0"/>
              <a:t>구간의 로프가 서로 연동되도록 해 줌으로서 로프의 양끝 단 부에서 로프의 장력을 조절 하면 서로 연동하여 장력 조절을 할 수 있다</a:t>
            </a:r>
            <a:r>
              <a:rPr lang="en-US" altLang="ko-KR" sz="800" dirty="0"/>
              <a:t>.</a:t>
            </a:r>
          </a:p>
          <a:p>
            <a:pPr>
              <a:lnSpc>
                <a:spcPct val="150000"/>
              </a:lnSpc>
            </a:pPr>
            <a:r>
              <a:rPr lang="ko-KR" altLang="en-US" sz="800" dirty="0"/>
              <a:t>그렇게 하기 위해서 매달림 </a:t>
            </a:r>
            <a:r>
              <a:rPr lang="ko-KR" altLang="en-US" sz="800" dirty="0" err="1"/>
              <a:t>시브가</a:t>
            </a:r>
            <a:r>
              <a:rPr lang="ko-KR" altLang="en-US" sz="800" dirty="0"/>
              <a:t> 독립되어 작용 시켜야 한다</a:t>
            </a:r>
            <a:r>
              <a:rPr lang="en-US" altLang="ko-KR" sz="800" dirty="0"/>
              <a:t>.</a:t>
            </a:r>
            <a:endParaRPr lang="ko-KR" altLang="en-US" sz="800" dirty="0"/>
          </a:p>
        </p:txBody>
      </p:sp>
      <p:pic>
        <p:nvPicPr>
          <p:cNvPr id="7" name="Picture 2" descr="D:\0.승강기\카 및 웨이트 시브\사진 또는 모델링\2대1 로프식 정면구조도 - 2.JPG"/>
          <p:cNvPicPr>
            <a:picLocks noChangeAspect="1" noChangeArrowheads="1"/>
          </p:cNvPicPr>
          <p:nvPr/>
        </p:nvPicPr>
        <p:blipFill>
          <a:blip r:embed="rId3" cstate="print"/>
          <a:srcRect l="18053" r="3168"/>
          <a:stretch>
            <a:fillRect/>
          </a:stretch>
        </p:blipFill>
        <p:spPr bwMode="auto">
          <a:xfrm>
            <a:off x="467544" y="3068960"/>
            <a:ext cx="4244901" cy="3744416"/>
          </a:xfrm>
          <a:prstGeom prst="rect">
            <a:avLst/>
          </a:prstGeom>
          <a:noFill/>
          <a:ln>
            <a:noFill/>
          </a:ln>
          <a:effectLst>
            <a:innerShdw blurRad="114300">
              <a:prstClr val="black"/>
            </a:innerShdw>
          </a:effectLst>
        </p:spPr>
      </p:pic>
      <p:cxnSp>
        <p:nvCxnSpPr>
          <p:cNvPr id="9" name="직선 연결선 8"/>
          <p:cNvCxnSpPr/>
          <p:nvPr/>
        </p:nvCxnSpPr>
        <p:spPr>
          <a:xfrm flipH="1">
            <a:off x="1895872" y="5918117"/>
            <a:ext cx="504056"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flipH="1">
            <a:off x="1535832" y="4405949"/>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H="1">
            <a:off x="2771800" y="5270045"/>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H="1">
            <a:off x="3624064" y="5054021"/>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5752" y="5126029"/>
            <a:ext cx="288032" cy="261610"/>
          </a:xfrm>
          <a:prstGeom prst="rect">
            <a:avLst/>
          </a:prstGeom>
          <a:noFill/>
        </p:spPr>
        <p:txBody>
          <a:bodyPr wrap="square" rtlCol="0">
            <a:spAutoFit/>
          </a:bodyPr>
          <a:lstStyle/>
          <a:p>
            <a:r>
              <a:rPr lang="en-US" altLang="ko-KR" sz="1100" dirty="0">
                <a:solidFill>
                  <a:schemeClr val="bg1"/>
                </a:solidFill>
              </a:rPr>
              <a:t>A</a:t>
            </a:r>
            <a:endParaRPr lang="ko-KR" altLang="en-US" sz="1100" dirty="0">
              <a:solidFill>
                <a:schemeClr val="bg1"/>
              </a:solidFill>
            </a:endParaRPr>
          </a:p>
        </p:txBody>
      </p:sp>
      <p:sp>
        <p:nvSpPr>
          <p:cNvPr id="14" name="TextBox 13"/>
          <p:cNvSpPr txBox="1"/>
          <p:nvPr/>
        </p:nvSpPr>
        <p:spPr>
          <a:xfrm>
            <a:off x="1247800" y="4261933"/>
            <a:ext cx="288032" cy="261610"/>
          </a:xfrm>
          <a:prstGeom prst="rect">
            <a:avLst/>
          </a:prstGeom>
          <a:noFill/>
        </p:spPr>
        <p:txBody>
          <a:bodyPr wrap="square" rtlCol="0">
            <a:spAutoFit/>
          </a:bodyPr>
          <a:lstStyle/>
          <a:p>
            <a:r>
              <a:rPr lang="en-US" altLang="ko-KR" sz="1100" dirty="0">
                <a:solidFill>
                  <a:schemeClr val="bg1"/>
                </a:solidFill>
              </a:rPr>
              <a:t>B</a:t>
            </a:r>
            <a:endParaRPr lang="ko-KR" altLang="en-US" sz="1100" dirty="0">
              <a:solidFill>
                <a:schemeClr val="bg1"/>
              </a:solidFill>
            </a:endParaRPr>
          </a:p>
        </p:txBody>
      </p:sp>
      <p:sp>
        <p:nvSpPr>
          <p:cNvPr id="15" name="TextBox 14"/>
          <p:cNvSpPr txBox="1"/>
          <p:nvPr/>
        </p:nvSpPr>
        <p:spPr>
          <a:xfrm>
            <a:off x="2483768" y="5126029"/>
            <a:ext cx="288032" cy="261610"/>
          </a:xfrm>
          <a:prstGeom prst="rect">
            <a:avLst/>
          </a:prstGeom>
          <a:noFill/>
        </p:spPr>
        <p:txBody>
          <a:bodyPr wrap="square" rtlCol="0">
            <a:spAutoFit/>
          </a:bodyPr>
          <a:lstStyle/>
          <a:p>
            <a:r>
              <a:rPr lang="en-US" altLang="ko-KR" sz="1100" dirty="0">
                <a:solidFill>
                  <a:schemeClr val="bg1"/>
                </a:solidFill>
              </a:rPr>
              <a:t>C</a:t>
            </a:r>
            <a:endParaRPr lang="ko-KR" altLang="en-US" sz="1100" dirty="0">
              <a:solidFill>
                <a:schemeClr val="bg1"/>
              </a:solidFill>
            </a:endParaRPr>
          </a:p>
        </p:txBody>
      </p:sp>
      <p:sp>
        <p:nvSpPr>
          <p:cNvPr id="16" name="TextBox 15"/>
          <p:cNvSpPr txBox="1"/>
          <p:nvPr/>
        </p:nvSpPr>
        <p:spPr>
          <a:xfrm>
            <a:off x="4200128" y="4910005"/>
            <a:ext cx="288032" cy="261610"/>
          </a:xfrm>
          <a:prstGeom prst="rect">
            <a:avLst/>
          </a:prstGeom>
          <a:noFill/>
        </p:spPr>
        <p:txBody>
          <a:bodyPr wrap="square" rtlCol="0">
            <a:spAutoFit/>
          </a:bodyPr>
          <a:lstStyle/>
          <a:p>
            <a:r>
              <a:rPr lang="en-US" altLang="ko-KR" sz="1100" dirty="0">
                <a:solidFill>
                  <a:schemeClr val="bg1"/>
                </a:solidFill>
              </a:rPr>
              <a:t>D</a:t>
            </a:r>
            <a:endParaRPr lang="ko-KR" altLang="en-US" sz="1100" dirty="0">
              <a:solidFill>
                <a:schemeClr val="bg1"/>
              </a:solidFill>
            </a:endParaRPr>
          </a:p>
        </p:txBody>
      </p:sp>
      <p:sp>
        <p:nvSpPr>
          <p:cNvPr id="17" name="TextBox 16"/>
          <p:cNvSpPr txBox="1"/>
          <p:nvPr/>
        </p:nvSpPr>
        <p:spPr>
          <a:xfrm>
            <a:off x="2327920" y="5774101"/>
            <a:ext cx="936104" cy="261610"/>
          </a:xfrm>
          <a:prstGeom prst="rect">
            <a:avLst/>
          </a:prstGeom>
          <a:noFill/>
        </p:spPr>
        <p:txBody>
          <a:bodyPr wrap="square" rtlCol="0">
            <a:spAutoFit/>
          </a:bodyPr>
          <a:lstStyle/>
          <a:p>
            <a:r>
              <a:rPr lang="ko-KR" altLang="en-US" sz="1100" dirty="0" err="1">
                <a:solidFill>
                  <a:schemeClr val="bg1"/>
                </a:solidFill>
              </a:rPr>
              <a:t>매달림시브</a:t>
            </a:r>
            <a:endParaRPr lang="ko-KR" altLang="en-US" sz="1100" dirty="0">
              <a:solidFill>
                <a:schemeClr val="bg1"/>
              </a:solidFill>
            </a:endParaRPr>
          </a:p>
        </p:txBody>
      </p:sp>
      <p:cxnSp>
        <p:nvCxnSpPr>
          <p:cNvPr id="19" name="직선 연결선 18"/>
          <p:cNvCxnSpPr/>
          <p:nvPr/>
        </p:nvCxnSpPr>
        <p:spPr>
          <a:xfrm flipH="1" flipV="1">
            <a:off x="3192016" y="5990125"/>
            <a:ext cx="216024" cy="14401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39520" y="1424914"/>
            <a:ext cx="3456384" cy="215444"/>
          </a:xfrm>
          <a:prstGeom prst="rect">
            <a:avLst/>
          </a:prstGeom>
          <a:noFill/>
          <a:ln>
            <a:solidFill>
              <a:schemeClr val="tx2">
                <a:lumMod val="90000"/>
              </a:schemeClr>
            </a:solidFill>
          </a:ln>
        </p:spPr>
        <p:txBody>
          <a:bodyPr wrap="square" rtlCol="0">
            <a:spAutoFit/>
          </a:bodyPr>
          <a:lstStyle/>
          <a:p>
            <a:pPr algn="ctr"/>
            <a:r>
              <a:rPr lang="en-US" altLang="ko-KR" sz="800" dirty="0"/>
              <a:t>2:1</a:t>
            </a:r>
            <a:r>
              <a:rPr lang="ko-KR" altLang="en-US" sz="800" dirty="0"/>
              <a:t>로프의 장력조절 불가 지역에서의 로프의 터짐 현상</a:t>
            </a:r>
          </a:p>
        </p:txBody>
      </p:sp>
      <p:cxnSp>
        <p:nvCxnSpPr>
          <p:cNvPr id="24" name="직선 연결선 23"/>
          <p:cNvCxnSpPr/>
          <p:nvPr/>
        </p:nvCxnSpPr>
        <p:spPr>
          <a:xfrm flipH="1">
            <a:off x="1046336" y="5260504"/>
            <a:ext cx="57606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1560" y="404664"/>
            <a:ext cx="3024336" cy="369332"/>
          </a:xfrm>
          <a:prstGeom prst="rect">
            <a:avLst/>
          </a:prstGeom>
          <a:noFill/>
        </p:spPr>
        <p:txBody>
          <a:bodyPr wrap="square" rtlCol="0">
            <a:spAutoFit/>
          </a:bodyPr>
          <a:lstStyle/>
          <a:p>
            <a:r>
              <a:rPr lang="en-US" altLang="ko-KR" dirty="0"/>
              <a:t>4. </a:t>
            </a:r>
            <a:r>
              <a:rPr lang="ko-KR" altLang="en-US" dirty="0"/>
              <a:t>독립 </a:t>
            </a:r>
            <a:r>
              <a:rPr lang="ko-KR" altLang="en-US" dirty="0" err="1"/>
              <a:t>분할형</a:t>
            </a:r>
            <a:r>
              <a:rPr lang="ko-KR" altLang="en-US" dirty="0"/>
              <a:t> 매달림 풀리</a:t>
            </a:r>
          </a:p>
        </p:txBody>
      </p:sp>
      <p:sp>
        <p:nvSpPr>
          <p:cNvPr id="25" name="모서리가 둥근 직사각형 24"/>
          <p:cNvSpPr/>
          <p:nvPr/>
        </p:nvSpPr>
        <p:spPr>
          <a:xfrm>
            <a:off x="498932" y="1108240"/>
            <a:ext cx="1264756"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개념도</a:t>
            </a:r>
            <a:endParaRPr lang="ko-KR" altLang="en-US" sz="1200" b="1" dirty="0">
              <a:latin typeface="굴림" panose="020B0600000101010101" pitchFamily="50" charset="-127"/>
              <a:ea typeface="굴림" panose="020B0600000101010101" pitchFamily="50" charset="-127"/>
            </a:endParaRPr>
          </a:p>
        </p:txBody>
      </p:sp>
      <p:sp>
        <p:nvSpPr>
          <p:cNvPr id="26" name="모서리가 둥근 직사각형 25"/>
          <p:cNvSpPr/>
          <p:nvPr/>
        </p:nvSpPr>
        <p:spPr>
          <a:xfrm>
            <a:off x="3275856" y="964224"/>
            <a:ext cx="3894906"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특정로프 집중 하중으로 로프 터짐</a:t>
            </a:r>
          </a:p>
        </p:txBody>
      </p:sp>
      <p:sp>
        <p:nvSpPr>
          <p:cNvPr id="27" name="모서리가 둥근 직사각형 26"/>
          <p:cNvSpPr/>
          <p:nvPr/>
        </p:nvSpPr>
        <p:spPr>
          <a:xfrm>
            <a:off x="1835696" y="1108240"/>
            <a:ext cx="1264756"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교체작업</a:t>
            </a:r>
          </a:p>
        </p:txBody>
      </p:sp>
    </p:spTree>
    <p:extLst>
      <p:ext uri="{BB962C8B-B14F-4D97-AF65-F5344CB8AC3E}">
        <p14:creationId xmlns:p14="http://schemas.microsoft.com/office/powerpoint/2010/main" val="418368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000" dirty="0"/>
              <a:t>5.  </a:t>
            </a:r>
            <a:r>
              <a:rPr lang="ko-KR" altLang="en-US" sz="2000" dirty="0"/>
              <a:t>국제기구 세계녹색기후기구 녹색기술 검</a:t>
            </a:r>
            <a:r>
              <a:rPr lang="en-US" altLang="ko-KR" sz="2000" dirty="0"/>
              <a:t>. </a:t>
            </a:r>
            <a:r>
              <a:rPr lang="ko-KR" altLang="en-US" sz="2000" dirty="0"/>
              <a:t>인증</a:t>
            </a:r>
          </a:p>
        </p:txBody>
      </p:sp>
      <p:sp>
        <p:nvSpPr>
          <p:cNvPr id="4" name="TextBox 3"/>
          <p:cNvSpPr txBox="1"/>
          <p:nvPr/>
        </p:nvSpPr>
        <p:spPr>
          <a:xfrm>
            <a:off x="1043608" y="1988840"/>
            <a:ext cx="6840760" cy="3046988"/>
          </a:xfrm>
          <a:prstGeom prst="rect">
            <a:avLst/>
          </a:prstGeom>
          <a:noFill/>
          <a:ln>
            <a:solidFill>
              <a:schemeClr val="accent2">
                <a:lumMod val="60000"/>
                <a:lumOff val="40000"/>
              </a:schemeClr>
            </a:solidFill>
          </a:ln>
        </p:spPr>
        <p:txBody>
          <a:bodyPr wrap="square" rtlCol="0">
            <a:spAutoFit/>
          </a:bodyPr>
          <a:lstStyle/>
          <a:p>
            <a:pPr>
              <a:lnSpc>
                <a:spcPct val="200000"/>
              </a:lnSpc>
            </a:pPr>
            <a:r>
              <a:rPr lang="ko-KR" altLang="en-US" sz="1200" b="1" i="1" u="sng" dirty="0">
                <a:latin typeface="+mn-ea"/>
              </a:rPr>
              <a:t>국제기구 세계녹색기후기구의 </a:t>
            </a:r>
            <a:r>
              <a:rPr lang="ko-KR" altLang="en-US" sz="1200" b="1" i="1" u="sng" dirty="0" err="1">
                <a:latin typeface="+mn-ea"/>
              </a:rPr>
              <a:t>녹색기술검</a:t>
            </a:r>
            <a:r>
              <a:rPr lang="en-US" altLang="ko-KR" sz="1200" b="1" i="1" u="sng" dirty="0">
                <a:latin typeface="+mn-ea"/>
              </a:rPr>
              <a:t>.</a:t>
            </a:r>
            <a:r>
              <a:rPr lang="ko-KR" altLang="en-US" sz="1200" b="1" i="1" u="sng" dirty="0">
                <a:latin typeface="+mn-ea"/>
              </a:rPr>
              <a:t>인증서 발급의 의미 및 개요</a:t>
            </a:r>
            <a:endParaRPr lang="en-US" altLang="ko-KR" sz="1200" b="1" i="1" u="sng" dirty="0">
              <a:latin typeface="+mn-ea"/>
            </a:endParaRPr>
          </a:p>
          <a:p>
            <a:pPr>
              <a:lnSpc>
                <a:spcPct val="200000"/>
              </a:lnSpc>
            </a:pPr>
            <a:r>
              <a:rPr lang="en-US" altLang="ko-KR" sz="1200" dirty="0">
                <a:latin typeface="+mn-ea"/>
              </a:rPr>
              <a:t>IO-WGCA IGC</a:t>
            </a:r>
            <a:r>
              <a:rPr lang="ko-KR" altLang="en-US" sz="1200" dirty="0">
                <a:latin typeface="+mn-ea"/>
              </a:rPr>
              <a:t>는 지적재산권 관련 국제법 </a:t>
            </a:r>
            <a:r>
              <a:rPr lang="en-US" altLang="ko-KR" sz="1200" dirty="0">
                <a:latin typeface="+mn-ea"/>
              </a:rPr>
              <a:t>TRPs, WTO</a:t>
            </a:r>
            <a:r>
              <a:rPr lang="ko-KR" altLang="en-US" sz="1200" dirty="0">
                <a:latin typeface="+mn-ea"/>
              </a:rPr>
              <a:t>국제법</a:t>
            </a:r>
            <a:r>
              <a:rPr lang="en-US" altLang="ko-KR" sz="1200" dirty="0">
                <a:latin typeface="+mn-ea"/>
              </a:rPr>
              <a:t>, </a:t>
            </a:r>
            <a:r>
              <a:rPr lang="ko-KR" altLang="en-US" sz="1200" dirty="0">
                <a:latin typeface="+mn-ea"/>
              </a:rPr>
              <a:t>기후환경관련법 </a:t>
            </a:r>
            <a:r>
              <a:rPr lang="en-US" altLang="ko-KR" sz="1200" dirty="0">
                <a:latin typeface="+mn-ea"/>
              </a:rPr>
              <a:t>2000</a:t>
            </a:r>
            <a:r>
              <a:rPr lang="ko-KR" altLang="en-US" sz="1200" dirty="0">
                <a:latin typeface="+mn-ea"/>
              </a:rPr>
              <a:t>개</a:t>
            </a:r>
            <a:r>
              <a:rPr lang="en-US" altLang="ko-KR" sz="1200" dirty="0">
                <a:latin typeface="+mn-ea"/>
              </a:rPr>
              <a:t>, </a:t>
            </a:r>
            <a:r>
              <a:rPr lang="ko-KR" altLang="en-US" sz="1200" dirty="0">
                <a:latin typeface="+mn-ea"/>
              </a:rPr>
              <a:t>해양법</a:t>
            </a:r>
            <a:r>
              <a:rPr lang="en-US" altLang="ko-KR" sz="1200" dirty="0">
                <a:latin typeface="+mn-ea"/>
              </a:rPr>
              <a:t>150</a:t>
            </a:r>
            <a:r>
              <a:rPr lang="ko-KR" altLang="en-US" sz="1200" dirty="0" err="1">
                <a:latin typeface="+mn-ea"/>
              </a:rPr>
              <a:t>여개</a:t>
            </a:r>
            <a:r>
              <a:rPr lang="ko-KR" altLang="en-US" sz="1200" dirty="0">
                <a:latin typeface="+mn-ea"/>
              </a:rPr>
              <a:t> 등과 국제기구 세계 녹색기후기구 헌법에 근거하고</a:t>
            </a:r>
            <a:r>
              <a:rPr lang="en-US" altLang="ko-KR" sz="1200" dirty="0">
                <a:latin typeface="+mn-ea"/>
              </a:rPr>
              <a:t>, FTA </a:t>
            </a:r>
            <a:r>
              <a:rPr lang="ko-KR" altLang="en-US" sz="1200" dirty="0">
                <a:latin typeface="+mn-ea"/>
              </a:rPr>
              <a:t>및 </a:t>
            </a:r>
            <a:r>
              <a:rPr lang="ko-KR" altLang="en-US" sz="1200" dirty="0" err="1">
                <a:latin typeface="+mn-ea"/>
              </a:rPr>
              <a:t>아포스티유</a:t>
            </a:r>
            <a:r>
              <a:rPr lang="ko-KR" altLang="en-US" sz="1200" dirty="0">
                <a:latin typeface="+mn-ea"/>
              </a:rPr>
              <a:t> 적용으로 전 세계 국제녹색상품실천에 대한 </a:t>
            </a:r>
            <a:r>
              <a:rPr lang="ko-KR" altLang="en-US" sz="1200" b="1" dirty="0">
                <a:latin typeface="+mn-ea"/>
              </a:rPr>
              <a:t>강제적 책무범위에 적용</a:t>
            </a:r>
            <a:r>
              <a:rPr lang="ko-KR" altLang="en-US" sz="1200" dirty="0">
                <a:latin typeface="+mn-ea"/>
              </a:rPr>
              <a:t>됩니다 </a:t>
            </a:r>
            <a:endParaRPr lang="en-US" altLang="ko-KR" sz="1200" dirty="0">
              <a:latin typeface="+mn-ea"/>
            </a:endParaRPr>
          </a:p>
          <a:p>
            <a:pPr>
              <a:lnSpc>
                <a:spcPct val="200000"/>
              </a:lnSpc>
            </a:pPr>
            <a:r>
              <a:rPr lang="ko-KR" altLang="en-US" sz="1200" dirty="0">
                <a:latin typeface="+mn-ea"/>
              </a:rPr>
              <a:t>대한민국은 </a:t>
            </a:r>
            <a:r>
              <a:rPr lang="ko-KR" altLang="en-US" sz="1200" dirty="0" err="1">
                <a:latin typeface="+mn-ea"/>
              </a:rPr>
              <a:t>조약법</a:t>
            </a:r>
            <a:r>
              <a:rPr lang="ko-KR" altLang="en-US" sz="1200" dirty="0">
                <a:latin typeface="+mn-ea"/>
              </a:rPr>
              <a:t> 실천에 근거한 </a:t>
            </a:r>
            <a:r>
              <a:rPr lang="ko-KR" altLang="en-US" sz="1200" dirty="0" err="1">
                <a:latin typeface="+mn-ea"/>
              </a:rPr>
              <a:t>저탄소</a:t>
            </a:r>
            <a:r>
              <a:rPr lang="ko-KR" altLang="en-US" sz="1200" dirty="0">
                <a:latin typeface="+mn-ea"/>
              </a:rPr>
              <a:t> 녹색성장기본법 제</a:t>
            </a:r>
            <a:r>
              <a:rPr lang="en-US" altLang="ko-KR" sz="1200" dirty="0">
                <a:latin typeface="+mn-ea"/>
              </a:rPr>
              <a:t>4</a:t>
            </a:r>
            <a:r>
              <a:rPr lang="ko-KR" altLang="en-US" sz="1200" dirty="0">
                <a:latin typeface="+mn-ea"/>
              </a:rPr>
              <a:t>조 국가</a:t>
            </a:r>
            <a:r>
              <a:rPr lang="en-US" altLang="ko-KR" sz="1200" dirty="0">
                <a:latin typeface="+mn-ea"/>
              </a:rPr>
              <a:t>, </a:t>
            </a:r>
            <a:r>
              <a:rPr lang="ko-KR" altLang="en-US" sz="1200" dirty="0">
                <a:latin typeface="+mn-ea"/>
              </a:rPr>
              <a:t>제</a:t>
            </a:r>
            <a:r>
              <a:rPr lang="en-US" altLang="ko-KR" sz="1200" dirty="0">
                <a:latin typeface="+mn-ea"/>
              </a:rPr>
              <a:t>5</a:t>
            </a:r>
            <a:r>
              <a:rPr lang="ko-KR" altLang="en-US" sz="1200" dirty="0">
                <a:latin typeface="+mn-ea"/>
              </a:rPr>
              <a:t>조 지방정부</a:t>
            </a:r>
            <a:r>
              <a:rPr lang="en-US" altLang="ko-KR" sz="1200" dirty="0">
                <a:latin typeface="+mn-ea"/>
              </a:rPr>
              <a:t>, </a:t>
            </a:r>
            <a:r>
              <a:rPr lang="ko-KR" altLang="en-US" sz="1200" dirty="0">
                <a:latin typeface="+mn-ea"/>
              </a:rPr>
              <a:t>제</a:t>
            </a:r>
            <a:r>
              <a:rPr lang="en-US" altLang="ko-KR" sz="1200" dirty="0">
                <a:latin typeface="+mn-ea"/>
              </a:rPr>
              <a:t>6</a:t>
            </a:r>
            <a:r>
              <a:rPr lang="ko-KR" altLang="en-US" sz="1200" dirty="0">
                <a:latin typeface="+mn-ea"/>
              </a:rPr>
              <a:t>조 기업</a:t>
            </a:r>
            <a:r>
              <a:rPr lang="en-US" altLang="ko-KR" sz="1200" dirty="0">
                <a:latin typeface="+mn-ea"/>
              </a:rPr>
              <a:t>, </a:t>
            </a:r>
            <a:r>
              <a:rPr lang="ko-KR" altLang="en-US" sz="1200" dirty="0">
                <a:latin typeface="+mn-ea"/>
              </a:rPr>
              <a:t>제</a:t>
            </a:r>
            <a:r>
              <a:rPr lang="en-US" altLang="ko-KR" sz="1200" dirty="0">
                <a:latin typeface="+mn-ea"/>
              </a:rPr>
              <a:t>7</a:t>
            </a:r>
            <a:r>
              <a:rPr lang="ko-KR" altLang="en-US" sz="1200" dirty="0">
                <a:latin typeface="+mn-ea"/>
              </a:rPr>
              <a:t>조 국민의 책무로 규정 되어있으며 국제기구 세계녹색기후기구 실천헌법과 같습니다</a:t>
            </a:r>
            <a:r>
              <a:rPr lang="en-US" altLang="ko-KR" sz="1200" dirty="0">
                <a:latin typeface="+mn-ea"/>
              </a:rPr>
              <a:t>.</a:t>
            </a:r>
          </a:p>
          <a:p>
            <a:pPr>
              <a:lnSpc>
                <a:spcPct val="200000"/>
              </a:lnSpc>
            </a:pPr>
            <a:r>
              <a:rPr lang="ko-KR" altLang="en-US" sz="1200" dirty="0">
                <a:latin typeface="+mn-ea"/>
              </a:rPr>
              <a:t>이에 위 국제녹색인증기술에 대하여 국제기구 세계녹색기후기구 국제녹색기술인증 절차에 의거한 </a:t>
            </a:r>
            <a:r>
              <a:rPr lang="en-US" altLang="ko-KR" sz="1200" dirty="0">
                <a:latin typeface="+mn-ea"/>
              </a:rPr>
              <a:t>“IO-WGCA IGTC” </a:t>
            </a:r>
            <a:r>
              <a:rPr lang="ko-KR" altLang="en-US" sz="1200" dirty="0">
                <a:latin typeface="+mn-ea"/>
              </a:rPr>
              <a:t>인증서를 발급합니다</a:t>
            </a:r>
            <a:r>
              <a:rPr lang="en-US" altLang="ko-KR" sz="1200" dirty="0">
                <a:latin typeface="+mn-ea"/>
              </a:rPr>
              <a:t>.</a:t>
            </a:r>
            <a:endParaRPr lang="ko-KR" altLang="en-US" sz="1200" dirty="0">
              <a:latin typeface="+mn-ea"/>
            </a:endParaRPr>
          </a:p>
        </p:txBody>
      </p:sp>
    </p:spTree>
    <p:extLst>
      <p:ext uri="{BB962C8B-B14F-4D97-AF65-F5344CB8AC3E}">
        <p14:creationId xmlns:p14="http://schemas.microsoft.com/office/powerpoint/2010/main" val="69027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188640"/>
            <a:ext cx="6984776" cy="928686"/>
          </a:xfrm>
        </p:spPr>
        <p:txBody>
          <a:bodyPr>
            <a:normAutofit/>
          </a:bodyPr>
          <a:lstStyle/>
          <a:p>
            <a:pPr algn="ctr"/>
            <a:r>
              <a:rPr lang="en-US" altLang="ko-KR" sz="2400" dirty="0"/>
              <a:t>5. </a:t>
            </a:r>
            <a:r>
              <a:rPr lang="ko-KR" altLang="en-US" sz="2400" dirty="0"/>
              <a:t>국제기구 세계녹색기후기구 녹색기술 인증서</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38" y="1510317"/>
            <a:ext cx="3640330" cy="5148560"/>
          </a:xfrm>
          <a:prstGeom prst="rect">
            <a:avLst/>
          </a:prstGeom>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510317"/>
            <a:ext cx="3600400" cy="5159043"/>
          </a:xfrm>
          <a:prstGeom prst="rect">
            <a:avLst/>
          </a:prstGeom>
        </p:spPr>
      </p:pic>
      <p:sp>
        <p:nvSpPr>
          <p:cNvPr id="5" name="모서리가 둥근 직사각형 4"/>
          <p:cNvSpPr/>
          <p:nvPr/>
        </p:nvSpPr>
        <p:spPr>
          <a:xfrm>
            <a:off x="2553924" y="1116278"/>
            <a:ext cx="2450123" cy="224491"/>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국제수의계약확인서</a:t>
            </a:r>
          </a:p>
        </p:txBody>
      </p:sp>
      <p:sp>
        <p:nvSpPr>
          <p:cNvPr id="6" name="모서리가 둥근 직사각형 5"/>
          <p:cNvSpPr/>
          <p:nvPr/>
        </p:nvSpPr>
        <p:spPr>
          <a:xfrm>
            <a:off x="539551" y="972262"/>
            <a:ext cx="1942365"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녹색기술 인증서</a:t>
            </a:r>
          </a:p>
        </p:txBody>
      </p:sp>
      <p:sp>
        <p:nvSpPr>
          <p:cNvPr id="7" name="모서리가 둥근 직사각형 6"/>
          <p:cNvSpPr/>
          <p:nvPr/>
        </p:nvSpPr>
        <p:spPr>
          <a:xfrm>
            <a:off x="5148065" y="1116278"/>
            <a:ext cx="2160240"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a:latin typeface="굴림" panose="020B0600000101010101" pitchFamily="50" charset="-127"/>
                <a:ea typeface="굴림" panose="020B0600000101010101" pitchFamily="50" charset="-127"/>
              </a:rPr>
              <a:t>녹색기술 검증서</a:t>
            </a:r>
            <a:endParaRPr lang="ko-KR" altLang="en-US" sz="1200" b="1" dirty="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4181300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482137"/>
            <a:ext cx="3672408" cy="5186644"/>
          </a:xfrm>
          <a:prstGeom prst="rect">
            <a:avLst/>
          </a:prstGeom>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482716"/>
            <a:ext cx="3672408" cy="5186644"/>
          </a:xfrm>
          <a:prstGeom prst="rect">
            <a:avLst/>
          </a:prstGeom>
        </p:spPr>
      </p:pic>
      <p:sp>
        <p:nvSpPr>
          <p:cNvPr id="7" name="제목 1"/>
          <p:cNvSpPr>
            <a:spLocks noGrp="1"/>
          </p:cNvSpPr>
          <p:nvPr>
            <p:ph type="title"/>
          </p:nvPr>
        </p:nvSpPr>
        <p:spPr>
          <a:xfrm>
            <a:off x="467544" y="188640"/>
            <a:ext cx="6984776" cy="928686"/>
          </a:xfrm>
        </p:spPr>
        <p:txBody>
          <a:bodyPr>
            <a:normAutofit/>
          </a:bodyPr>
          <a:lstStyle/>
          <a:p>
            <a:pPr algn="ctr"/>
            <a:r>
              <a:rPr lang="en-US" altLang="ko-KR" sz="2400" dirty="0"/>
              <a:t>5. </a:t>
            </a:r>
            <a:r>
              <a:rPr lang="ko-KR" altLang="en-US" sz="2400" dirty="0"/>
              <a:t>국제기구 세계녹색기후기구 녹색기술 인증서</a:t>
            </a:r>
          </a:p>
        </p:txBody>
      </p:sp>
      <p:sp>
        <p:nvSpPr>
          <p:cNvPr id="8" name="모서리가 둥근 직사각형 7"/>
          <p:cNvSpPr/>
          <p:nvPr/>
        </p:nvSpPr>
        <p:spPr>
          <a:xfrm>
            <a:off x="467545" y="1100139"/>
            <a:ext cx="1728192" cy="224491"/>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녹색기술 인증서</a:t>
            </a:r>
          </a:p>
        </p:txBody>
      </p:sp>
      <p:sp>
        <p:nvSpPr>
          <p:cNvPr id="9" name="모서리가 둥근 직사각형 8"/>
          <p:cNvSpPr/>
          <p:nvPr/>
        </p:nvSpPr>
        <p:spPr>
          <a:xfrm>
            <a:off x="2411761" y="972974"/>
            <a:ext cx="2664296"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국제수의계약확인서</a:t>
            </a:r>
          </a:p>
        </p:txBody>
      </p:sp>
      <p:sp>
        <p:nvSpPr>
          <p:cNvPr id="10" name="모서리가 둥근 직사각형 9"/>
          <p:cNvSpPr/>
          <p:nvPr/>
        </p:nvSpPr>
        <p:spPr>
          <a:xfrm>
            <a:off x="5148065" y="1097228"/>
            <a:ext cx="2160240"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녹색기술 검증서</a:t>
            </a:r>
          </a:p>
        </p:txBody>
      </p:sp>
    </p:spTree>
    <p:extLst>
      <p:ext uri="{BB962C8B-B14F-4D97-AF65-F5344CB8AC3E}">
        <p14:creationId xmlns:p14="http://schemas.microsoft.com/office/powerpoint/2010/main" val="3238361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84" y="1484784"/>
            <a:ext cx="3612892" cy="5184576"/>
          </a:xfrm>
          <a:prstGeom prst="rect">
            <a:avLst/>
          </a:prstGeom>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484784"/>
            <a:ext cx="3635794" cy="5184576"/>
          </a:xfrm>
          <a:prstGeom prst="rect">
            <a:avLst/>
          </a:prstGeom>
        </p:spPr>
      </p:pic>
      <p:sp>
        <p:nvSpPr>
          <p:cNvPr id="8" name="제목 1"/>
          <p:cNvSpPr>
            <a:spLocks noGrp="1"/>
          </p:cNvSpPr>
          <p:nvPr>
            <p:ph type="title"/>
          </p:nvPr>
        </p:nvSpPr>
        <p:spPr>
          <a:xfrm>
            <a:off x="467544" y="188640"/>
            <a:ext cx="6984776" cy="928686"/>
          </a:xfrm>
        </p:spPr>
        <p:txBody>
          <a:bodyPr>
            <a:normAutofit/>
          </a:bodyPr>
          <a:lstStyle/>
          <a:p>
            <a:pPr algn="ctr"/>
            <a:r>
              <a:rPr lang="en-US" altLang="ko-KR" sz="2400" dirty="0"/>
              <a:t>5. </a:t>
            </a:r>
            <a:r>
              <a:rPr lang="ko-KR" altLang="en-US" sz="2400" dirty="0"/>
              <a:t>국제기구 세계녹색기후기구 녹색기술 인증서</a:t>
            </a:r>
          </a:p>
        </p:txBody>
      </p:sp>
      <p:sp>
        <p:nvSpPr>
          <p:cNvPr id="9" name="모서리가 둥근 직사각형 8"/>
          <p:cNvSpPr/>
          <p:nvPr/>
        </p:nvSpPr>
        <p:spPr>
          <a:xfrm>
            <a:off x="2553924" y="1116278"/>
            <a:ext cx="2450123" cy="224491"/>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국제수의계약확인서</a:t>
            </a:r>
          </a:p>
        </p:txBody>
      </p:sp>
      <p:sp>
        <p:nvSpPr>
          <p:cNvPr id="10" name="모서리가 둥근 직사각형 9"/>
          <p:cNvSpPr/>
          <p:nvPr/>
        </p:nvSpPr>
        <p:spPr>
          <a:xfrm>
            <a:off x="5221923" y="990966"/>
            <a:ext cx="1942365"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녹색기술 검증서</a:t>
            </a:r>
          </a:p>
        </p:txBody>
      </p:sp>
      <p:sp>
        <p:nvSpPr>
          <p:cNvPr id="11" name="모서리가 둥근 직사각형 10"/>
          <p:cNvSpPr/>
          <p:nvPr/>
        </p:nvSpPr>
        <p:spPr>
          <a:xfrm>
            <a:off x="539154" y="1116278"/>
            <a:ext cx="1800598" cy="224491"/>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녹색기술 인증서</a:t>
            </a:r>
          </a:p>
        </p:txBody>
      </p:sp>
    </p:spTree>
    <p:extLst>
      <p:ext uri="{BB962C8B-B14F-4D97-AF65-F5344CB8AC3E}">
        <p14:creationId xmlns:p14="http://schemas.microsoft.com/office/powerpoint/2010/main" val="1284648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7804" y="3068960"/>
            <a:ext cx="3384376" cy="707886"/>
          </a:xfrm>
          <a:prstGeom prst="rect">
            <a:avLst/>
          </a:prstGeom>
          <a:noFill/>
        </p:spPr>
        <p:txBody>
          <a:bodyPr wrap="square" rtlCol="0">
            <a:spAutoFit/>
          </a:bodyPr>
          <a:lstStyle/>
          <a:p>
            <a:pPr algn="ctr"/>
            <a:r>
              <a:rPr lang="ko-KR" altLang="en-US" sz="4000" dirty="0">
                <a:gradFill flip="none" rotWithShape="1">
                  <a:gsLst>
                    <a:gs pos="0">
                      <a:srgbClr val="FBFEC6"/>
                    </a:gs>
                    <a:gs pos="100000">
                      <a:prstClr val="white"/>
                    </a:gs>
                  </a:gsLst>
                  <a:lin ang="5400000" scaled="1"/>
                  <a:tileRect/>
                </a:gradFill>
                <a:effectLst>
                  <a:innerShdw blurRad="50800" dist="50800" dir="13500000">
                    <a:srgbClr val="000000">
                      <a:alpha val="80000"/>
                    </a:srgbClr>
                  </a:innerShdw>
                </a:effectLst>
                <a:latin typeface="HY견고딕"/>
                <a:ea typeface="HY견고딕"/>
              </a:rPr>
              <a:t>감사합니다</a:t>
            </a:r>
            <a:endParaRPr lang="ko-KR" altLang="en-US" sz="4400" dirty="0">
              <a:latin typeface="HY그래픽" panose="02030600000101010101" pitchFamily="18" charset="-127"/>
              <a:ea typeface="HY그래픽" panose="02030600000101010101" pitchFamily="18" charset="-127"/>
            </a:endParaRPr>
          </a:p>
        </p:txBody>
      </p:sp>
      <p:sp>
        <p:nvSpPr>
          <p:cNvPr id="3" name="TextBox 2"/>
          <p:cNvSpPr txBox="1"/>
          <p:nvPr/>
        </p:nvSpPr>
        <p:spPr>
          <a:xfrm>
            <a:off x="2987824" y="4797152"/>
            <a:ext cx="3024336" cy="369332"/>
          </a:xfrm>
          <a:prstGeom prst="rect">
            <a:avLst/>
          </a:prstGeom>
          <a:noFill/>
        </p:spPr>
        <p:txBody>
          <a:bodyPr wrap="square" rtlCol="0">
            <a:spAutoFit/>
          </a:bodyPr>
          <a:lstStyle/>
          <a:p>
            <a:pPr algn="dist"/>
            <a:r>
              <a:rPr lang="ko-KR" altLang="en-US" b="1" i="1" u="sng" dirty="0">
                <a:latin typeface="HY그래픽M" panose="02030600000101010101" pitchFamily="18" charset="-127"/>
                <a:ea typeface="HY그래픽M" panose="02030600000101010101" pitchFamily="18" charset="-127"/>
              </a:rPr>
              <a:t>㈜</a:t>
            </a:r>
            <a:r>
              <a:rPr lang="ko-KR" altLang="en-US" b="1" i="1" u="sng" dirty="0" err="1">
                <a:latin typeface="HY그래픽M" panose="02030600000101010101" pitchFamily="18" charset="-127"/>
                <a:ea typeface="HY그래픽M" panose="02030600000101010101" pitchFamily="18" charset="-127"/>
              </a:rPr>
              <a:t>세인인터네셔널</a:t>
            </a:r>
            <a:endParaRPr lang="ko-KR" altLang="en-US" b="1" i="1" u="sng" dirty="0">
              <a:latin typeface="HY그래픽M" panose="02030600000101010101" pitchFamily="18" charset="-127"/>
              <a:ea typeface="HY그래픽M" panose="02030600000101010101" pitchFamily="18" charset="-127"/>
            </a:endParaRPr>
          </a:p>
        </p:txBody>
      </p:sp>
    </p:spTree>
    <p:extLst>
      <p:ext uri="{BB962C8B-B14F-4D97-AF65-F5344CB8AC3E}">
        <p14:creationId xmlns:p14="http://schemas.microsoft.com/office/powerpoint/2010/main" val="418368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844824"/>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7" name="직사각형 26"/>
          <p:cNvSpPr/>
          <p:nvPr/>
        </p:nvSpPr>
        <p:spPr>
          <a:xfrm>
            <a:off x="6577435" y="6258851"/>
            <a:ext cx="2615997" cy="246221"/>
          </a:xfrm>
          <a:prstGeom prst="rect">
            <a:avLst/>
          </a:prstGeom>
        </p:spPr>
        <p:txBody>
          <a:bodyPr wrap="square">
            <a:spAutoFit/>
          </a:bodyPr>
          <a:lstStyle/>
          <a:p>
            <a:pPr fontAlgn="base" latinLnBrk="0"/>
            <a:r>
              <a:rPr lang="en-US" altLang="ko-KR" sz="1000" dirty="0">
                <a:solidFill>
                  <a:schemeClr val="bg1"/>
                </a:solidFill>
              </a:rPr>
              <a:t>&lt;</a:t>
            </a:r>
            <a:r>
              <a:rPr lang="ko-KR" altLang="en-US" sz="1000" dirty="0">
                <a:solidFill>
                  <a:schemeClr val="bg1"/>
                </a:solidFill>
              </a:rPr>
              <a:t>출처</a:t>
            </a:r>
            <a:r>
              <a:rPr lang="en-US" altLang="ko-KR" sz="1000" dirty="0">
                <a:solidFill>
                  <a:schemeClr val="bg1"/>
                </a:solidFill>
              </a:rPr>
              <a:t>: </a:t>
            </a:r>
            <a:r>
              <a:rPr lang="ko-KR" altLang="en-US" sz="1000" dirty="0">
                <a:solidFill>
                  <a:schemeClr val="bg1"/>
                </a:solidFill>
              </a:rPr>
              <a:t>승강기 안전관리공단</a:t>
            </a:r>
            <a:r>
              <a:rPr lang="en-US" altLang="ko-KR" sz="1000" dirty="0">
                <a:solidFill>
                  <a:schemeClr val="bg1"/>
                </a:solidFill>
              </a:rPr>
              <a:t>2018.6.30&gt;</a:t>
            </a:r>
            <a:endParaRPr lang="ko-KR" altLang="en-US" sz="1000" dirty="0">
              <a:solidFill>
                <a:schemeClr val="bg1"/>
              </a:solidFill>
            </a:endParaRPr>
          </a:p>
        </p:txBody>
      </p:sp>
      <p:sp>
        <p:nvSpPr>
          <p:cNvPr id="24" name="TextBox 23"/>
          <p:cNvSpPr txBox="1"/>
          <p:nvPr/>
        </p:nvSpPr>
        <p:spPr>
          <a:xfrm>
            <a:off x="395536" y="1978667"/>
            <a:ext cx="1944216" cy="276999"/>
          </a:xfrm>
          <a:prstGeom prst="rect">
            <a:avLst/>
          </a:prstGeom>
          <a:solidFill>
            <a:schemeClr val="accent3">
              <a:lumMod val="75000"/>
            </a:schemeClr>
          </a:solidFill>
          <a:effectLst>
            <a:innerShdw blurRad="114300">
              <a:prstClr val="black"/>
            </a:innerShdw>
          </a:effectLst>
        </p:spPr>
        <p:txBody>
          <a:bodyPr wrap="square" rtlCol="0">
            <a:spAutoFit/>
          </a:bodyPr>
          <a:lstStyle/>
          <a:p>
            <a:r>
              <a:rPr lang="en-US" altLang="ko-KR" sz="1200" dirty="0"/>
              <a:t>1 : 1 </a:t>
            </a:r>
            <a:r>
              <a:rPr lang="ko-KR" altLang="en-US" sz="1200" dirty="0" err="1"/>
              <a:t>로프식</a:t>
            </a:r>
            <a:r>
              <a:rPr lang="ko-KR" altLang="en-US" sz="1200" dirty="0"/>
              <a:t> 권상 시스템</a:t>
            </a:r>
          </a:p>
        </p:txBody>
      </p:sp>
      <p:sp>
        <p:nvSpPr>
          <p:cNvPr id="29" name="TextBox 28"/>
          <p:cNvSpPr txBox="1"/>
          <p:nvPr/>
        </p:nvSpPr>
        <p:spPr>
          <a:xfrm>
            <a:off x="395536" y="6581001"/>
            <a:ext cx="5184576" cy="276999"/>
          </a:xfrm>
          <a:prstGeom prst="rect">
            <a:avLst/>
          </a:prstGeom>
          <a:solidFill>
            <a:srgbClr val="002060"/>
          </a:solidFill>
        </p:spPr>
        <p:txBody>
          <a:bodyPr wrap="square" rtlCol="0">
            <a:spAutoFit/>
          </a:bodyPr>
          <a:lstStyle/>
          <a:p>
            <a:r>
              <a:rPr lang="ko-KR" altLang="en-US" sz="1200" dirty="0"/>
              <a:t>기존의 모든 승강기는 복수의 개의 로프의 끝 단을 독립되게 분리 설치됨</a:t>
            </a:r>
            <a:r>
              <a:rPr lang="en-US" altLang="ko-KR" sz="1200" dirty="0"/>
              <a:t>.</a:t>
            </a:r>
            <a:endParaRPr lang="ko-KR" altLang="en-US" sz="1200" dirty="0"/>
          </a:p>
        </p:txBody>
      </p:sp>
      <p:sp>
        <p:nvSpPr>
          <p:cNvPr id="30" name="TextBox 29"/>
          <p:cNvSpPr txBox="1"/>
          <p:nvPr/>
        </p:nvSpPr>
        <p:spPr>
          <a:xfrm>
            <a:off x="3851920" y="1978667"/>
            <a:ext cx="1944216" cy="276999"/>
          </a:xfrm>
          <a:prstGeom prst="rect">
            <a:avLst/>
          </a:prstGeom>
          <a:solidFill>
            <a:schemeClr val="accent3">
              <a:lumMod val="75000"/>
            </a:schemeClr>
          </a:solidFill>
          <a:effectLst>
            <a:innerShdw blurRad="114300">
              <a:prstClr val="black"/>
            </a:innerShdw>
          </a:effectLst>
        </p:spPr>
        <p:txBody>
          <a:bodyPr wrap="square" rtlCol="0">
            <a:spAutoFit/>
          </a:bodyPr>
          <a:lstStyle/>
          <a:p>
            <a:r>
              <a:rPr lang="en-US" altLang="ko-KR" sz="1200" dirty="0"/>
              <a:t>2 : 1 </a:t>
            </a:r>
            <a:r>
              <a:rPr lang="ko-KR" altLang="en-US" sz="1200" dirty="0" err="1"/>
              <a:t>로프식</a:t>
            </a:r>
            <a:r>
              <a:rPr lang="ko-KR" altLang="en-US" sz="1200" dirty="0"/>
              <a:t> 권상 시스템</a:t>
            </a:r>
          </a:p>
        </p:txBody>
      </p:sp>
      <p:sp>
        <p:nvSpPr>
          <p:cNvPr id="22" name="모서리가 둥근 직사각형 21"/>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23" name="모서리가 둥근 직사각형 22"/>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25" name="모서리가 둥근 직사각형 24"/>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6" name="모서리가 둥근 직사각형 25"/>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28" name="TextBox 27"/>
          <p:cNvSpPr txBox="1"/>
          <p:nvPr/>
        </p:nvSpPr>
        <p:spPr>
          <a:xfrm>
            <a:off x="2699792" y="908720"/>
            <a:ext cx="6120680" cy="430887"/>
          </a:xfrm>
          <a:prstGeom prst="rect">
            <a:avLst/>
          </a:prstGeom>
          <a:noFill/>
          <a:ln>
            <a:solidFill>
              <a:schemeClr val="bg2">
                <a:lumMod val="50000"/>
              </a:schemeClr>
            </a:solidFill>
          </a:ln>
        </p:spPr>
        <p:txBody>
          <a:bodyPr wrap="square" rtlCol="0">
            <a:spAutoFit/>
          </a:bodyPr>
          <a:lstStyle/>
          <a:p>
            <a:r>
              <a:rPr lang="ko-KR" altLang="en-US" sz="1100" dirty="0"/>
              <a:t>로프의 설치형태에 따른 </a:t>
            </a:r>
            <a:r>
              <a:rPr lang="ko-KR" altLang="en-US" sz="1100" dirty="0" err="1"/>
              <a:t>성강기</a:t>
            </a:r>
            <a:r>
              <a:rPr lang="ko-KR" altLang="en-US" sz="1100" dirty="0"/>
              <a:t> 분류를 </a:t>
            </a:r>
            <a:r>
              <a:rPr lang="ko-KR" altLang="en-US" sz="1100" dirty="0" err="1"/>
              <a:t>나타낸것으로</a:t>
            </a:r>
            <a:r>
              <a:rPr lang="ko-KR" altLang="en-US" sz="1100" dirty="0"/>
              <a:t> </a:t>
            </a:r>
            <a:r>
              <a:rPr lang="en-US" altLang="ko-KR" sz="1100" dirty="0"/>
              <a:t>1:1</a:t>
            </a:r>
            <a:r>
              <a:rPr lang="ko-KR" altLang="en-US" sz="1100" dirty="0" err="1"/>
              <a:t>로프식과</a:t>
            </a:r>
            <a:r>
              <a:rPr lang="ko-KR" altLang="en-US" sz="1100" dirty="0"/>
              <a:t> </a:t>
            </a:r>
            <a:r>
              <a:rPr lang="en-US" altLang="ko-KR" sz="1100" dirty="0"/>
              <a:t>2:1</a:t>
            </a:r>
            <a:r>
              <a:rPr lang="ko-KR" altLang="en-US" sz="1100" dirty="0" err="1"/>
              <a:t>로프식으로</a:t>
            </a:r>
            <a:r>
              <a:rPr lang="ko-KR" altLang="en-US" sz="1100" dirty="0"/>
              <a:t> 구분하나 각각의 로프는 독립되게 설치되고 각각의 로프환경에 따라 </a:t>
            </a:r>
            <a:r>
              <a:rPr lang="ko-KR" altLang="en-US" sz="1100" dirty="0" err="1"/>
              <a:t>신률에</a:t>
            </a:r>
            <a:r>
              <a:rPr lang="ko-KR" altLang="en-US" sz="1100" dirty="0"/>
              <a:t> 따른 </a:t>
            </a:r>
            <a:r>
              <a:rPr lang="ko-KR" altLang="en-US" sz="1100" dirty="0" err="1"/>
              <a:t>변위량이</a:t>
            </a:r>
            <a:r>
              <a:rPr lang="ko-KR" altLang="en-US" sz="1100" dirty="0"/>
              <a:t> 달라 진다</a:t>
            </a:r>
            <a:r>
              <a:rPr lang="en-US" altLang="ko-KR" sz="1100" dirty="0"/>
              <a:t>.</a:t>
            </a:r>
            <a:endParaRPr lang="ko-KR" altLang="en-US" sz="1100" dirty="0"/>
          </a:p>
        </p:txBody>
      </p:sp>
      <p:pic>
        <p:nvPicPr>
          <p:cNvPr id="31" name="내용 개체 틀 3" descr="캡처.PNG"/>
          <p:cNvPicPr>
            <a:picLocks noChangeAspect="1"/>
          </p:cNvPicPr>
          <p:nvPr/>
        </p:nvPicPr>
        <p:blipFill>
          <a:blip r:embed="rId3" cstate="print"/>
          <a:srcRect t="7306" r="43348" b="16707"/>
          <a:stretch>
            <a:fillRect/>
          </a:stretch>
        </p:blipFill>
        <p:spPr>
          <a:xfrm>
            <a:off x="3851920" y="2514435"/>
            <a:ext cx="3168352" cy="3744416"/>
          </a:xfrm>
          <a:prstGeom prst="rect">
            <a:avLst/>
          </a:prstGeom>
          <a:ln w="38100" cap="flat" cmpd="sng" algn="ctr">
            <a:solidFill>
              <a:schemeClr val="accent2"/>
            </a:solidFill>
            <a:prstDash val="solid"/>
          </a:ln>
        </p:spPr>
        <p:style>
          <a:lnRef idx="3">
            <a:schemeClr val="lt1"/>
          </a:lnRef>
          <a:fillRef idx="1">
            <a:schemeClr val="accent5"/>
          </a:fillRef>
          <a:effectRef idx="1">
            <a:schemeClr val="accent5"/>
          </a:effectRef>
          <a:fontRef idx="minor">
            <a:schemeClr val="lt1"/>
          </a:fontRef>
        </p:style>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56" y="2456119"/>
            <a:ext cx="2559900" cy="3816537"/>
          </a:xfrm>
          <a:prstGeom prst="rect">
            <a:avLst/>
          </a:prstGeom>
        </p:spPr>
      </p:pic>
    </p:spTree>
    <p:extLst>
      <p:ext uri="{BB962C8B-B14F-4D97-AF65-F5344CB8AC3E}">
        <p14:creationId xmlns:p14="http://schemas.microsoft.com/office/powerpoint/2010/main" val="242603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286000" y="2551837"/>
            <a:ext cx="4572000" cy="1754326"/>
          </a:xfrm>
          <a:prstGeom prst="rect">
            <a:avLst/>
          </a:prstGeom>
        </p:spPr>
        <p:txBody>
          <a:bodyPr>
            <a:spAutoFit/>
          </a:bodyPr>
          <a:lstStyle/>
          <a:p>
            <a:endParaRPr lang="ko-KR" altLang="en-US" dirty="0"/>
          </a:p>
          <a:p>
            <a:endParaRPr lang="ko-KR" altLang="en-US" dirty="0"/>
          </a:p>
          <a:p>
            <a:r>
              <a:rPr lang="ko-KR" altLang="en-US" dirty="0"/>
              <a:t>개발 배경 </a:t>
            </a:r>
          </a:p>
          <a:p>
            <a:r>
              <a:rPr lang="ko-KR" altLang="en-US" dirty="0"/>
              <a:t>기술 </a:t>
            </a:r>
            <a:r>
              <a:rPr lang="ko-KR" altLang="en-US" dirty="0" err="1"/>
              <a:t>적용성</a:t>
            </a:r>
            <a:r>
              <a:rPr lang="ko-KR" altLang="en-US" dirty="0"/>
              <a:t> </a:t>
            </a:r>
          </a:p>
          <a:p>
            <a:r>
              <a:rPr lang="ko-KR" altLang="en-US" dirty="0"/>
              <a:t>주요핵심기술 </a:t>
            </a:r>
          </a:p>
          <a:p>
            <a:r>
              <a:rPr lang="ko-KR" altLang="en-US"/>
              <a:t>기술 신뢰성 </a:t>
            </a:r>
          </a:p>
        </p:txBody>
      </p:sp>
      <p:sp>
        <p:nvSpPr>
          <p:cNvPr id="28" name="모서리가 둥근 직사각형 27"/>
          <p:cNvSpPr/>
          <p:nvPr/>
        </p:nvSpPr>
        <p:spPr>
          <a:xfrm>
            <a:off x="6896" y="1052736"/>
            <a:ext cx="9137104" cy="5472608"/>
          </a:xfrm>
          <a:prstGeom prst="roundRect">
            <a:avLst/>
          </a:prstGeom>
          <a:solidFill>
            <a:schemeClr val="tx1">
              <a:lumMod val="75000"/>
            </a:schemeClr>
          </a:solidFill>
          <a:scene3d>
            <a:camera prst="orthographicFront"/>
            <a:lightRig rig="threePt" dir="t"/>
          </a:scene3d>
          <a:sp3d>
            <a:bevelT w="114300" prst="hardEdge"/>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2731" y="1869252"/>
            <a:ext cx="6293485" cy="4035720"/>
          </a:xfrm>
          <a:prstGeom prst="rect">
            <a:avLst/>
          </a:prstGeom>
          <a:noFill/>
        </p:spPr>
        <p:txBody>
          <a:bodyPr wrap="square" rtlCol="0">
            <a:spAutoFit/>
          </a:bodyPr>
          <a:lstStyle/>
          <a:p>
            <a:r>
              <a:rPr lang="en-US" altLang="ko-KR" sz="1400" b="1" dirty="0">
                <a:solidFill>
                  <a:schemeClr val="bg1"/>
                </a:solidFill>
                <a:effectLst>
                  <a:outerShdw blurRad="38100" dist="38100" dir="2700000" algn="tl">
                    <a:srgbClr val="000000">
                      <a:alpha val="43137"/>
                    </a:srgbClr>
                  </a:outerShdw>
                </a:effectLst>
              </a:rPr>
              <a:t>(1)</a:t>
            </a:r>
            <a:r>
              <a:rPr lang="ko-KR" altLang="en-US" sz="1400" b="1" dirty="0">
                <a:solidFill>
                  <a:schemeClr val="bg1"/>
                </a:solidFill>
                <a:effectLst>
                  <a:outerShdw blurRad="38100" dist="38100" dir="2700000" algn="tl">
                    <a:srgbClr val="000000">
                      <a:alpha val="43137"/>
                    </a:srgbClr>
                  </a:outerShdw>
                </a:effectLst>
              </a:rPr>
              <a:t>기술의 정의</a:t>
            </a:r>
            <a:endParaRPr lang="en-US" altLang="ko-KR" sz="1400" b="1" dirty="0">
              <a:solidFill>
                <a:schemeClr val="bg1"/>
              </a:solidFill>
              <a:effectLst>
                <a:outerShdw blurRad="38100" dist="38100" dir="2700000" algn="tl">
                  <a:srgbClr val="000000">
                    <a:alpha val="43137"/>
                  </a:srgbClr>
                </a:outerShdw>
              </a:effectLst>
            </a:endParaRPr>
          </a:p>
          <a:p>
            <a:endParaRPr lang="en-US" altLang="ko-KR" sz="1400" b="1" dirty="0">
              <a:solidFill>
                <a:schemeClr val="bg1"/>
              </a:solidFill>
              <a:effectLst>
                <a:outerShdw blurRad="38100" dist="38100" dir="2700000" algn="tl">
                  <a:srgbClr val="000000">
                    <a:alpha val="43137"/>
                  </a:srgbClr>
                </a:outerShdw>
              </a:effectLst>
            </a:endParaRPr>
          </a:p>
          <a:p>
            <a:r>
              <a:rPr lang="ko-KR" altLang="en-US" sz="1100" dirty="0">
                <a:solidFill>
                  <a:schemeClr val="bg1"/>
                </a:solidFill>
                <a:latin typeface="+mn-ea"/>
              </a:rPr>
              <a:t>승강기 </a:t>
            </a:r>
            <a:r>
              <a:rPr lang="en-US" altLang="ko-KR" sz="1100" b="1" dirty="0">
                <a:solidFill>
                  <a:schemeClr val="bg1"/>
                </a:solidFill>
                <a:latin typeface="+mn-ea"/>
              </a:rPr>
              <a:t>“</a:t>
            </a:r>
            <a:r>
              <a:rPr lang="ko-KR" altLang="en-US" sz="1100" b="1" dirty="0">
                <a:solidFill>
                  <a:schemeClr val="bg1"/>
                </a:solidFill>
                <a:latin typeface="+mn-ea"/>
              </a:rPr>
              <a:t>와이어로프의 장력</a:t>
            </a:r>
            <a:r>
              <a:rPr lang="en-US" altLang="ko-KR" sz="1100" b="1" dirty="0">
                <a:solidFill>
                  <a:schemeClr val="bg1"/>
                </a:solidFill>
                <a:latin typeface="+mn-ea"/>
              </a:rPr>
              <a:t>”</a:t>
            </a:r>
            <a:r>
              <a:rPr lang="ko-KR" altLang="en-US" sz="1100" dirty="0">
                <a:solidFill>
                  <a:schemeClr val="bg1"/>
                </a:solidFill>
                <a:latin typeface="+mn-ea"/>
              </a:rPr>
              <a:t>을 </a:t>
            </a:r>
            <a:r>
              <a:rPr lang="en-US" altLang="ko-KR" sz="1100" b="1" dirty="0">
                <a:solidFill>
                  <a:schemeClr val="bg1"/>
                </a:solidFill>
                <a:latin typeface="+mn-ea"/>
              </a:rPr>
              <a:t>“</a:t>
            </a:r>
            <a:r>
              <a:rPr lang="ko-KR" altLang="en-US" sz="1100" b="1" dirty="0">
                <a:solidFill>
                  <a:schemeClr val="bg1"/>
                </a:solidFill>
                <a:latin typeface="+mn-ea"/>
              </a:rPr>
              <a:t>실시간 자동</a:t>
            </a:r>
            <a:r>
              <a:rPr lang="en-US" altLang="ko-KR" sz="1100" b="1" dirty="0">
                <a:solidFill>
                  <a:schemeClr val="bg1"/>
                </a:solidFill>
                <a:latin typeface="+mn-ea"/>
              </a:rPr>
              <a:t>”</a:t>
            </a:r>
            <a:r>
              <a:rPr lang="ko-KR" altLang="en-US" sz="1100" dirty="0">
                <a:solidFill>
                  <a:schemeClr val="bg1"/>
                </a:solidFill>
                <a:latin typeface="+mn-ea"/>
              </a:rPr>
              <a:t>으로 조절해 주는 장치</a:t>
            </a:r>
            <a:r>
              <a:rPr lang="en-US" altLang="ko-KR" sz="1100" dirty="0">
                <a:solidFill>
                  <a:schemeClr val="bg1"/>
                </a:solidFill>
                <a:latin typeface="+mn-ea"/>
              </a:rPr>
              <a:t>.</a:t>
            </a:r>
          </a:p>
          <a:p>
            <a:endParaRPr lang="en-US" altLang="ko-KR" sz="1200" dirty="0">
              <a:solidFill>
                <a:schemeClr val="bg1"/>
              </a:solidFill>
              <a:latin typeface="+mn-ea"/>
            </a:endParaRPr>
          </a:p>
          <a:p>
            <a:r>
              <a:rPr lang="en-US" altLang="ko-KR" sz="1400" b="1" dirty="0">
                <a:solidFill>
                  <a:schemeClr val="bg1"/>
                </a:solidFill>
                <a:latin typeface="+mn-ea"/>
              </a:rPr>
              <a:t>(2)</a:t>
            </a:r>
            <a:r>
              <a:rPr lang="ko-KR" altLang="en-US" sz="1400" b="1" dirty="0">
                <a:solidFill>
                  <a:schemeClr val="bg1"/>
                </a:solidFill>
                <a:latin typeface="+mn-ea"/>
              </a:rPr>
              <a:t>개발배경</a:t>
            </a:r>
            <a:endParaRPr lang="en-US" altLang="ko-KR" sz="1400" b="1" dirty="0">
              <a:solidFill>
                <a:schemeClr val="bg1"/>
              </a:solidFill>
              <a:latin typeface="+mn-ea"/>
            </a:endParaRPr>
          </a:p>
          <a:p>
            <a:pPr>
              <a:lnSpc>
                <a:spcPct val="150000"/>
              </a:lnSpc>
            </a:pPr>
            <a:r>
              <a:rPr lang="en-US" altLang="ko-KR" sz="1100" b="1" dirty="0">
                <a:solidFill>
                  <a:schemeClr val="bg1"/>
                </a:solidFill>
              </a:rPr>
              <a:t>1. </a:t>
            </a:r>
            <a:r>
              <a:rPr lang="ko-KR" altLang="en-US" sz="1100" b="1" dirty="0">
                <a:solidFill>
                  <a:schemeClr val="bg1"/>
                </a:solidFill>
              </a:rPr>
              <a:t>승강기의 잣은 사고</a:t>
            </a:r>
            <a:endParaRPr lang="en-US" altLang="ko-KR" sz="1100" b="1" dirty="0">
              <a:solidFill>
                <a:schemeClr val="bg1"/>
              </a:solidFill>
            </a:endParaRPr>
          </a:p>
          <a:p>
            <a:pPr>
              <a:lnSpc>
                <a:spcPct val="150000"/>
              </a:lnSpc>
            </a:pPr>
            <a:r>
              <a:rPr lang="ko-KR" altLang="en-US" sz="1050" dirty="0">
                <a:solidFill>
                  <a:schemeClr val="bg1"/>
                </a:solidFill>
              </a:rPr>
              <a:t>   </a:t>
            </a:r>
            <a:r>
              <a:rPr lang="en-US" altLang="ko-KR" sz="1050" dirty="0">
                <a:solidFill>
                  <a:schemeClr val="bg1"/>
                </a:solidFill>
              </a:rPr>
              <a:t>. </a:t>
            </a:r>
            <a:r>
              <a:rPr lang="ko-KR" altLang="en-US" sz="1050" dirty="0">
                <a:solidFill>
                  <a:schemeClr val="bg1"/>
                </a:solidFill>
              </a:rPr>
              <a:t>승강기 수량과 이용률의 증가와 함께 기술발전이 많이 나아지고 있지만 표</a:t>
            </a:r>
            <a:r>
              <a:rPr lang="en-US" altLang="ko-KR" sz="1050" dirty="0">
                <a:solidFill>
                  <a:schemeClr val="bg1"/>
                </a:solidFill>
              </a:rPr>
              <a:t>4</a:t>
            </a:r>
            <a:r>
              <a:rPr lang="ko-KR" altLang="en-US" sz="1050" dirty="0">
                <a:solidFill>
                  <a:schemeClr val="bg1"/>
                </a:solidFill>
              </a:rPr>
              <a:t>와 같이 아직도 여전히   </a:t>
            </a:r>
            <a:endParaRPr lang="en-US" altLang="ko-KR" sz="1050" dirty="0">
              <a:solidFill>
                <a:schemeClr val="bg1"/>
              </a:solidFill>
            </a:endParaRPr>
          </a:p>
          <a:p>
            <a:pPr>
              <a:lnSpc>
                <a:spcPct val="150000"/>
              </a:lnSpc>
            </a:pPr>
            <a:r>
              <a:rPr lang="en-US" altLang="ko-KR" sz="1050" dirty="0">
                <a:solidFill>
                  <a:schemeClr val="bg1"/>
                </a:solidFill>
              </a:rPr>
              <a:t>     </a:t>
            </a:r>
            <a:r>
              <a:rPr lang="ko-KR" altLang="en-US" sz="1050" dirty="0">
                <a:solidFill>
                  <a:schemeClr val="bg1"/>
                </a:solidFill>
              </a:rPr>
              <a:t>인사 사고가 빈번하게 일어나고 있기 때문에 인사 사고와 직접관련이 있는 안전장치가 더욱 필요</a:t>
            </a:r>
            <a:r>
              <a:rPr lang="en-US" altLang="ko-KR" sz="1050" dirty="0">
                <a:solidFill>
                  <a:schemeClr val="bg1"/>
                </a:solidFill>
              </a:rPr>
              <a:t>.</a:t>
            </a:r>
          </a:p>
          <a:p>
            <a:pPr>
              <a:lnSpc>
                <a:spcPct val="150000"/>
              </a:lnSpc>
            </a:pPr>
            <a:endParaRPr lang="en-US" altLang="ko-KR" sz="1100" b="1" dirty="0">
              <a:solidFill>
                <a:schemeClr val="bg1"/>
              </a:solidFill>
            </a:endParaRPr>
          </a:p>
          <a:p>
            <a:pPr>
              <a:lnSpc>
                <a:spcPct val="150000"/>
              </a:lnSpc>
            </a:pPr>
            <a:r>
              <a:rPr lang="en-US" altLang="ko-KR" sz="1100" b="1" dirty="0">
                <a:solidFill>
                  <a:schemeClr val="bg1"/>
                </a:solidFill>
              </a:rPr>
              <a:t>2. </a:t>
            </a:r>
            <a:r>
              <a:rPr lang="ko-KR" altLang="en-US" sz="1100" b="1" dirty="0">
                <a:solidFill>
                  <a:schemeClr val="bg1"/>
                </a:solidFill>
              </a:rPr>
              <a:t>승강기의 불안정적 구성 요소 </a:t>
            </a:r>
            <a:endParaRPr lang="en-US" altLang="ko-KR" sz="1100" b="1" dirty="0">
              <a:solidFill>
                <a:schemeClr val="bg1"/>
              </a:solidFill>
            </a:endParaRPr>
          </a:p>
          <a:p>
            <a:pPr marL="228600" indent="-228600">
              <a:lnSpc>
                <a:spcPct val="150000"/>
              </a:lnSpc>
              <a:buFont typeface="Wingdings" panose="05000000000000000000" pitchFamily="2" charset="2"/>
              <a:buChar char="v"/>
            </a:pPr>
            <a:r>
              <a:rPr lang="ko-KR" altLang="en-US" sz="1050" dirty="0">
                <a:solidFill>
                  <a:schemeClr val="bg1"/>
                </a:solidFill>
              </a:rPr>
              <a:t>승강기의 와이어로프는 안전을 위해 </a:t>
            </a:r>
            <a:r>
              <a:rPr lang="ko-KR" altLang="en-US" sz="1050" b="1" i="1" dirty="0">
                <a:solidFill>
                  <a:schemeClr val="bg1"/>
                </a:solidFill>
              </a:rPr>
              <a:t>복수개</a:t>
            </a:r>
            <a:r>
              <a:rPr lang="ko-KR" altLang="en-US" sz="1050" dirty="0">
                <a:solidFill>
                  <a:schemeClr val="bg1"/>
                </a:solidFill>
              </a:rPr>
              <a:t>의 와이어로프가 </a:t>
            </a:r>
            <a:r>
              <a:rPr lang="ko-KR" altLang="en-US" sz="1050" b="1" i="1" dirty="0">
                <a:solidFill>
                  <a:schemeClr val="bg1"/>
                </a:solidFill>
              </a:rPr>
              <a:t>독립되게 설치</a:t>
            </a:r>
            <a:r>
              <a:rPr lang="ko-KR" altLang="en-US" sz="1050" dirty="0">
                <a:solidFill>
                  <a:schemeClr val="bg1"/>
                </a:solidFill>
              </a:rPr>
              <a:t>됨</a:t>
            </a:r>
            <a:r>
              <a:rPr lang="en-US" altLang="ko-KR" sz="1050" dirty="0">
                <a:solidFill>
                  <a:schemeClr val="bg1"/>
                </a:solidFill>
              </a:rPr>
              <a:t>.</a:t>
            </a:r>
          </a:p>
          <a:p>
            <a:pPr marL="228600" indent="-228600">
              <a:lnSpc>
                <a:spcPct val="150000"/>
              </a:lnSpc>
              <a:buFont typeface="Wingdings" panose="05000000000000000000" pitchFamily="2" charset="2"/>
              <a:buChar char="v"/>
            </a:pPr>
            <a:r>
              <a:rPr lang="ko-KR" altLang="en-US" sz="1050" dirty="0">
                <a:solidFill>
                  <a:schemeClr val="bg1"/>
                </a:solidFill>
              </a:rPr>
              <a:t>이렇게 독립되게 설치된 와이어로프는 </a:t>
            </a:r>
            <a:r>
              <a:rPr lang="ko-KR" altLang="en-US" sz="1050" dirty="0" err="1">
                <a:solidFill>
                  <a:schemeClr val="bg1"/>
                </a:solidFill>
              </a:rPr>
              <a:t>구동시브에서</a:t>
            </a:r>
            <a:r>
              <a:rPr lang="ko-KR" altLang="en-US" sz="1050" dirty="0">
                <a:solidFill>
                  <a:schemeClr val="bg1"/>
                </a:solidFill>
              </a:rPr>
              <a:t> </a:t>
            </a:r>
            <a:r>
              <a:rPr lang="ko-KR" altLang="en-US" sz="1050" b="1" i="1" dirty="0">
                <a:solidFill>
                  <a:schemeClr val="bg1"/>
                </a:solidFill>
              </a:rPr>
              <a:t>굽힘과 펴짐의 </a:t>
            </a:r>
            <a:r>
              <a:rPr lang="ko-KR" altLang="en-US" sz="1050" b="1" i="1" dirty="0" err="1">
                <a:solidFill>
                  <a:schemeClr val="bg1"/>
                </a:solidFill>
              </a:rPr>
              <a:t>왕복동</a:t>
            </a:r>
            <a:r>
              <a:rPr lang="ko-KR" altLang="en-US" sz="1050" b="1" i="1" dirty="0">
                <a:solidFill>
                  <a:schemeClr val="bg1"/>
                </a:solidFill>
              </a:rPr>
              <a:t> 운동</a:t>
            </a:r>
            <a:r>
              <a:rPr lang="ko-KR" altLang="en-US" sz="1050" dirty="0">
                <a:solidFill>
                  <a:schemeClr val="bg1"/>
                </a:solidFill>
              </a:rPr>
              <a:t>으로 인해 각각의 로프 사이에는 </a:t>
            </a:r>
            <a:r>
              <a:rPr lang="ko-KR" altLang="en-US" sz="1050" b="1" i="1" dirty="0" err="1">
                <a:solidFill>
                  <a:schemeClr val="bg1"/>
                </a:solidFill>
              </a:rPr>
              <a:t>인장력</a:t>
            </a:r>
            <a:r>
              <a:rPr lang="ko-KR" altLang="en-US" sz="1050" b="1" i="1" dirty="0">
                <a:solidFill>
                  <a:schemeClr val="bg1"/>
                </a:solidFill>
              </a:rPr>
              <a:t> 차가 필연적으로 발생</a:t>
            </a:r>
            <a:r>
              <a:rPr lang="ko-KR" altLang="en-US" sz="1050" dirty="0">
                <a:solidFill>
                  <a:schemeClr val="bg1"/>
                </a:solidFill>
              </a:rPr>
              <a:t>됨</a:t>
            </a:r>
            <a:r>
              <a:rPr lang="en-US" altLang="ko-KR" sz="1050" dirty="0">
                <a:solidFill>
                  <a:schemeClr val="bg1"/>
                </a:solidFill>
              </a:rPr>
              <a:t>.</a:t>
            </a:r>
          </a:p>
          <a:p>
            <a:pPr marL="228600" indent="-228600">
              <a:lnSpc>
                <a:spcPct val="150000"/>
              </a:lnSpc>
              <a:buFont typeface="Wingdings" panose="05000000000000000000" pitchFamily="2" charset="2"/>
              <a:buChar char="v"/>
            </a:pPr>
            <a:r>
              <a:rPr lang="ko-KR" altLang="en-US" sz="1050" dirty="0">
                <a:solidFill>
                  <a:schemeClr val="bg1"/>
                </a:solidFill>
              </a:rPr>
              <a:t>이는 로프의 </a:t>
            </a:r>
            <a:r>
              <a:rPr lang="ko-KR" altLang="en-US" sz="1050" b="1" i="1" dirty="0">
                <a:solidFill>
                  <a:schemeClr val="bg1"/>
                </a:solidFill>
              </a:rPr>
              <a:t>진동</a:t>
            </a:r>
            <a:r>
              <a:rPr lang="en-US" altLang="ko-KR" sz="1050" dirty="0">
                <a:solidFill>
                  <a:schemeClr val="bg1"/>
                </a:solidFill>
              </a:rPr>
              <a:t>, </a:t>
            </a:r>
            <a:r>
              <a:rPr lang="ko-KR" altLang="en-US" sz="1050" dirty="0">
                <a:solidFill>
                  <a:schemeClr val="bg1"/>
                </a:solidFill>
              </a:rPr>
              <a:t>로프 </a:t>
            </a:r>
            <a:r>
              <a:rPr lang="ko-KR" altLang="en-US" sz="1050" b="1" i="1" dirty="0">
                <a:solidFill>
                  <a:schemeClr val="bg1"/>
                </a:solidFill>
              </a:rPr>
              <a:t>수명 저하</a:t>
            </a:r>
            <a:r>
              <a:rPr lang="en-US" altLang="ko-KR" sz="1050" dirty="0">
                <a:solidFill>
                  <a:schemeClr val="bg1"/>
                </a:solidFill>
              </a:rPr>
              <a:t>,</a:t>
            </a:r>
            <a:r>
              <a:rPr lang="ko-KR" altLang="en-US" sz="1050" dirty="0">
                <a:solidFill>
                  <a:schemeClr val="bg1"/>
                </a:solidFill>
              </a:rPr>
              <a:t> </a:t>
            </a:r>
            <a:r>
              <a:rPr lang="ko-KR" altLang="en-US" sz="1050" dirty="0" err="1">
                <a:solidFill>
                  <a:schemeClr val="bg1"/>
                </a:solidFill>
              </a:rPr>
              <a:t>구동시브의</a:t>
            </a:r>
            <a:r>
              <a:rPr lang="ko-KR" altLang="en-US" sz="1050" dirty="0">
                <a:solidFill>
                  <a:schemeClr val="bg1"/>
                </a:solidFill>
              </a:rPr>
              <a:t> </a:t>
            </a:r>
            <a:r>
              <a:rPr lang="ko-KR" altLang="en-US" sz="1050" b="1" i="1" dirty="0" err="1">
                <a:solidFill>
                  <a:schemeClr val="bg1"/>
                </a:solidFill>
              </a:rPr>
              <a:t>편마모</a:t>
            </a:r>
            <a:r>
              <a:rPr lang="ko-KR" altLang="en-US" sz="1050" dirty="0" err="1">
                <a:solidFill>
                  <a:schemeClr val="bg1"/>
                </a:solidFill>
              </a:rPr>
              <a:t>를</a:t>
            </a:r>
            <a:r>
              <a:rPr lang="ko-KR" altLang="en-US" sz="1050" dirty="0">
                <a:solidFill>
                  <a:schemeClr val="bg1"/>
                </a:solidFill>
              </a:rPr>
              <a:t> 발생</a:t>
            </a:r>
            <a:r>
              <a:rPr lang="en-US" altLang="ko-KR" sz="1050" dirty="0">
                <a:solidFill>
                  <a:schemeClr val="bg1"/>
                </a:solidFill>
              </a:rPr>
              <a:t>, </a:t>
            </a:r>
            <a:r>
              <a:rPr lang="ko-KR" altLang="en-US" sz="1050" dirty="0">
                <a:solidFill>
                  <a:schemeClr val="bg1"/>
                </a:solidFill>
              </a:rPr>
              <a:t>이는 로프와 </a:t>
            </a:r>
            <a:r>
              <a:rPr lang="ko-KR" altLang="en-US" sz="1050" dirty="0" err="1">
                <a:solidFill>
                  <a:schemeClr val="bg1"/>
                </a:solidFill>
              </a:rPr>
              <a:t>구동시브와의</a:t>
            </a:r>
            <a:r>
              <a:rPr lang="ko-KR" altLang="en-US" sz="1050" dirty="0">
                <a:solidFill>
                  <a:schemeClr val="bg1"/>
                </a:solidFill>
              </a:rPr>
              <a:t> 마찰력 저하로 이어지고 </a:t>
            </a:r>
            <a:r>
              <a:rPr lang="ko-KR" altLang="en-US" sz="1050" dirty="0" err="1">
                <a:solidFill>
                  <a:schemeClr val="bg1"/>
                </a:solidFill>
              </a:rPr>
              <a:t>구동시브의</a:t>
            </a:r>
            <a:r>
              <a:rPr lang="ko-KR" altLang="en-US" sz="1050" dirty="0">
                <a:solidFill>
                  <a:schemeClr val="bg1"/>
                </a:solidFill>
              </a:rPr>
              <a:t> </a:t>
            </a:r>
            <a:r>
              <a:rPr lang="ko-KR" altLang="en-US" sz="1050" b="1" i="1" dirty="0" err="1">
                <a:solidFill>
                  <a:schemeClr val="bg1"/>
                </a:solidFill>
              </a:rPr>
              <a:t>권상능력을</a:t>
            </a:r>
            <a:r>
              <a:rPr lang="ko-KR" altLang="en-US" sz="1050" b="1" i="1" dirty="0">
                <a:solidFill>
                  <a:schemeClr val="bg1"/>
                </a:solidFill>
              </a:rPr>
              <a:t> 떨어뜨림</a:t>
            </a:r>
            <a:r>
              <a:rPr lang="en-US" altLang="ko-KR" sz="1050" dirty="0">
                <a:solidFill>
                  <a:schemeClr val="bg1"/>
                </a:solidFill>
              </a:rPr>
              <a:t>.</a:t>
            </a:r>
          </a:p>
          <a:p>
            <a:pPr marL="228600" indent="-228600">
              <a:lnSpc>
                <a:spcPct val="150000"/>
              </a:lnSpc>
              <a:buFont typeface="Wingdings" panose="05000000000000000000" pitchFamily="2" charset="2"/>
              <a:buChar char="v"/>
            </a:pPr>
            <a:r>
              <a:rPr lang="ko-KR" altLang="en-US" sz="1050" dirty="0">
                <a:solidFill>
                  <a:schemeClr val="bg1"/>
                </a:solidFill>
              </a:rPr>
              <a:t>승강기의 </a:t>
            </a:r>
            <a:r>
              <a:rPr lang="ko-KR" altLang="en-US" sz="1050" b="1" i="1" dirty="0" err="1">
                <a:solidFill>
                  <a:schemeClr val="bg1"/>
                </a:solidFill>
              </a:rPr>
              <a:t>권상능력</a:t>
            </a:r>
            <a:r>
              <a:rPr lang="ko-KR" altLang="en-US" sz="1050" b="1" i="1" dirty="0">
                <a:solidFill>
                  <a:schemeClr val="bg1"/>
                </a:solidFill>
              </a:rPr>
              <a:t> 저하</a:t>
            </a:r>
            <a:r>
              <a:rPr lang="ko-KR" altLang="en-US" sz="1050" dirty="0">
                <a:solidFill>
                  <a:schemeClr val="bg1"/>
                </a:solidFill>
              </a:rPr>
              <a:t>는 결국 </a:t>
            </a:r>
            <a:r>
              <a:rPr lang="ko-KR" altLang="en-US" sz="1050" b="1" i="1" dirty="0">
                <a:solidFill>
                  <a:schemeClr val="bg1"/>
                </a:solidFill>
              </a:rPr>
              <a:t>승강기 추락과 급상승</a:t>
            </a:r>
            <a:r>
              <a:rPr lang="ko-KR" altLang="en-US" sz="1050" dirty="0">
                <a:solidFill>
                  <a:schemeClr val="bg1"/>
                </a:solidFill>
              </a:rPr>
              <a:t> 같은 사고를 유발하게 됨</a:t>
            </a:r>
            <a:r>
              <a:rPr lang="en-US" altLang="ko-KR" sz="1050" dirty="0">
                <a:solidFill>
                  <a:schemeClr val="bg1"/>
                </a:solidFill>
              </a:rPr>
              <a:t>.</a:t>
            </a:r>
            <a:r>
              <a:rPr lang="ko-KR" altLang="en-US" sz="1050" dirty="0">
                <a:solidFill>
                  <a:schemeClr val="bg1"/>
                </a:solidFill>
              </a:rPr>
              <a:t> </a:t>
            </a:r>
            <a:endParaRPr lang="en-US" altLang="ko-KR" sz="1050" dirty="0">
              <a:solidFill>
                <a:schemeClr val="bg1"/>
              </a:solidFill>
            </a:endParaRPr>
          </a:p>
          <a:p>
            <a:pPr marL="228600" indent="-228600">
              <a:lnSpc>
                <a:spcPct val="150000"/>
              </a:lnSpc>
              <a:buFont typeface="Wingdings" panose="05000000000000000000" pitchFamily="2" charset="2"/>
              <a:buChar char="v"/>
            </a:pPr>
            <a:r>
              <a:rPr lang="ko-KR" altLang="en-US" sz="1050" dirty="0">
                <a:solidFill>
                  <a:schemeClr val="bg1"/>
                </a:solidFill>
              </a:rPr>
              <a:t>따라서 </a:t>
            </a:r>
            <a:r>
              <a:rPr lang="en-US" altLang="ko-KR" sz="1050" dirty="0">
                <a:solidFill>
                  <a:schemeClr val="bg1"/>
                </a:solidFill>
              </a:rPr>
              <a:t>“</a:t>
            </a:r>
            <a:r>
              <a:rPr lang="ko-KR" altLang="en-US" sz="1050" b="1" i="1" dirty="0">
                <a:solidFill>
                  <a:schemeClr val="bg1"/>
                </a:solidFill>
              </a:rPr>
              <a:t>승강기 와이어로프 자동 균등화 장치</a:t>
            </a:r>
            <a:r>
              <a:rPr lang="en-US" altLang="ko-KR" sz="1050" dirty="0">
                <a:solidFill>
                  <a:schemeClr val="bg1"/>
                </a:solidFill>
              </a:rPr>
              <a:t>”</a:t>
            </a:r>
            <a:r>
              <a:rPr lang="ko-KR" altLang="en-US" sz="1050" dirty="0">
                <a:solidFill>
                  <a:schemeClr val="bg1"/>
                </a:solidFill>
              </a:rPr>
              <a:t>가 꼭 필요한 것임</a:t>
            </a:r>
            <a:r>
              <a:rPr lang="en-US" altLang="ko-KR" sz="1050" dirty="0">
                <a:solidFill>
                  <a:schemeClr val="bg1"/>
                </a:solidFill>
              </a:rPr>
              <a:t>.</a:t>
            </a:r>
            <a:r>
              <a:rPr lang="ko-KR" altLang="en-US" sz="1050" dirty="0">
                <a:solidFill>
                  <a:schemeClr val="bg1"/>
                </a:solidFill>
              </a:rPr>
              <a:t> </a:t>
            </a:r>
          </a:p>
        </p:txBody>
      </p:sp>
      <p:cxnSp>
        <p:nvCxnSpPr>
          <p:cNvPr id="25" name="직선 연결선 24"/>
          <p:cNvCxnSpPr/>
          <p:nvPr/>
        </p:nvCxnSpPr>
        <p:spPr>
          <a:xfrm>
            <a:off x="395118" y="6344742"/>
            <a:ext cx="44106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표 21"/>
          <p:cNvGraphicFramePr>
            <a:graphicFrameLocks noGrp="1"/>
          </p:cNvGraphicFramePr>
          <p:nvPr>
            <p:extLst>
              <p:ext uri="{D42A27DB-BD31-4B8C-83A1-F6EECF244321}">
                <p14:modId xmlns:p14="http://schemas.microsoft.com/office/powerpoint/2010/main" val="1755936393"/>
              </p:ext>
            </p:extLst>
          </p:nvPr>
        </p:nvGraphicFramePr>
        <p:xfrm>
          <a:off x="6496128" y="3955076"/>
          <a:ext cx="2200359" cy="1677924"/>
        </p:xfrm>
        <a:graphic>
          <a:graphicData uri="http://schemas.openxmlformats.org/drawingml/2006/table">
            <a:tbl>
              <a:tblPr/>
              <a:tblGrid>
                <a:gridCol w="648072">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72167">
                  <a:extLst>
                    <a:ext uri="{9D8B030D-6E8A-4147-A177-3AD203B41FA5}">
                      <a16:colId xmlns:a16="http://schemas.microsoft.com/office/drawing/2014/main" val="20003"/>
                    </a:ext>
                  </a:extLst>
                </a:gridCol>
              </a:tblGrid>
              <a:tr h="245592">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ea typeface="맑은 고딕"/>
                        </a:rPr>
                        <a:t>연  도</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D8D8D8"/>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계</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D8D8D8"/>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사  망</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D8D8D8"/>
                    </a:solidFill>
                  </a:tcPr>
                </a:tc>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부  상</a:t>
                      </a:r>
                      <a:endParaRPr lang="en-US" sz="1000" kern="0" spc="0" dirty="0">
                        <a:solidFill>
                          <a:srgbClr val="000000"/>
                        </a:solidFill>
                        <a:effectLst/>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0"/>
                  </a:ext>
                </a:extLst>
              </a:tr>
              <a:tr h="192372">
                <a:tc>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2014</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80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76</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2873">
                <a:tc>
                  <a:txBody>
                    <a:bodyPr/>
                    <a:lstStyle/>
                    <a:p>
                      <a:pPr marL="0" marR="0" indent="0" algn="ctr" defTabSz="914400" rtl="0" eaLnBrk="1" fontAlgn="base" latinLnBrk="0" hangingPunct="1">
                        <a:lnSpc>
                          <a:spcPct val="160000"/>
                        </a:lnSpc>
                        <a:spcBef>
                          <a:spcPts val="0"/>
                        </a:spcBef>
                        <a:spcAft>
                          <a:spcPts val="0"/>
                        </a:spcAft>
                        <a:buClrTx/>
                        <a:buSzTx/>
                        <a:buFontTx/>
                        <a:buNone/>
                        <a:tabLst/>
                        <a:defRPr/>
                      </a:pPr>
                      <a:r>
                        <a:rPr lang="en-US" altLang="ko-KR" sz="1000" kern="0" spc="0" dirty="0">
                          <a:solidFill>
                            <a:srgbClr val="000000"/>
                          </a:solidFill>
                          <a:effectLst/>
                        </a:rPr>
                        <a:t>2015</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66</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9</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57</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135">
                <a:tc>
                  <a:txBody>
                    <a:bodyPr/>
                    <a:lstStyle/>
                    <a:p>
                      <a:pPr marL="0" marR="0" indent="0" algn="ctr" defTabSz="914400" rtl="0" eaLnBrk="1" fontAlgn="base" latinLnBrk="0" hangingPunct="1">
                        <a:lnSpc>
                          <a:spcPct val="160000"/>
                        </a:lnSpc>
                        <a:spcBef>
                          <a:spcPts val="0"/>
                        </a:spcBef>
                        <a:spcAft>
                          <a:spcPts val="0"/>
                        </a:spcAft>
                        <a:buClrTx/>
                        <a:buSzTx/>
                        <a:buFontTx/>
                        <a:buNone/>
                        <a:tabLst/>
                        <a:defRPr/>
                      </a:pPr>
                      <a:r>
                        <a:rPr lang="en-US" altLang="ko-KR" sz="1000" kern="0" spc="0" dirty="0">
                          <a:solidFill>
                            <a:srgbClr val="000000"/>
                          </a:solidFill>
                          <a:effectLst/>
                        </a:rPr>
                        <a:t>2016</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45</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41</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2372">
                <a:tc>
                  <a:txBody>
                    <a:bodyPr/>
                    <a:lstStyle/>
                    <a:p>
                      <a:pPr marL="0" marR="0" indent="0" algn="ctr" fontAlgn="base" latinLnBrk="0">
                        <a:lnSpc>
                          <a:spcPct val="160000"/>
                        </a:lnSpc>
                        <a:spcBef>
                          <a:spcPts val="0"/>
                        </a:spcBef>
                        <a:spcAft>
                          <a:spcPts val="0"/>
                        </a:spcAft>
                      </a:pPr>
                      <a:r>
                        <a:rPr lang="en-US" altLang="ko-KR" sz="1000" kern="0" spc="0" dirty="0">
                          <a:solidFill>
                            <a:srgbClr val="000000"/>
                          </a:solidFill>
                          <a:effectLst/>
                        </a:rPr>
                        <a:t>2017</a:t>
                      </a:r>
                      <a:endParaRPr lang="ko-KR" altLang="en-US" sz="1000" kern="0" spc="0" dirty="0">
                        <a:solidFill>
                          <a:srgbClr val="000000"/>
                        </a:solidFill>
                        <a:effectLst/>
                      </a:endParaRP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58</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3</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26</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1891">
                <a:tc>
                  <a:txBody>
                    <a:bodyPr/>
                    <a:lstStyle/>
                    <a:p>
                      <a:pPr marL="0" marR="0" indent="0" algn="ctr" fontAlgn="base" latinLnBrk="0">
                        <a:lnSpc>
                          <a:spcPct val="160000"/>
                        </a:lnSpc>
                        <a:spcBef>
                          <a:spcPts val="0"/>
                        </a:spcBef>
                        <a:spcAft>
                          <a:spcPts val="0"/>
                        </a:spcAft>
                      </a:pPr>
                      <a:r>
                        <a:rPr lang="ko-KR" altLang="en-US" sz="1000" kern="0" spc="0" dirty="0">
                          <a:solidFill>
                            <a:srgbClr val="000000"/>
                          </a:solidFill>
                          <a:effectLst/>
                        </a:rPr>
                        <a:t>연평균</a:t>
                      </a:r>
                    </a:p>
                  </a:txBody>
                  <a:tcPr marL="64770" marR="64770" marT="17907" marB="17907" anchor="ctr">
                    <a:lnL>
                      <a:noFill/>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62.2</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5</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000" kern="0" spc="0" dirty="0">
                          <a:solidFill>
                            <a:srgbClr val="000000"/>
                          </a:solidFill>
                          <a:effectLst/>
                        </a:rPr>
                        <a:t>50</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3" name="직사각형 22"/>
          <p:cNvSpPr/>
          <p:nvPr/>
        </p:nvSpPr>
        <p:spPr>
          <a:xfrm>
            <a:off x="6497183" y="3645024"/>
            <a:ext cx="2971361" cy="230832"/>
          </a:xfrm>
          <a:prstGeom prst="rect">
            <a:avLst/>
          </a:prstGeom>
        </p:spPr>
        <p:txBody>
          <a:bodyPr wrap="square">
            <a:spAutoFit/>
          </a:bodyPr>
          <a:lstStyle/>
          <a:p>
            <a:pPr fontAlgn="base" latinLnBrk="0"/>
            <a:r>
              <a:rPr lang="en-US" altLang="ko-KR" sz="900" b="1" dirty="0">
                <a:solidFill>
                  <a:schemeClr val="bg1"/>
                </a:solidFill>
              </a:rPr>
              <a:t>[</a:t>
            </a:r>
            <a:r>
              <a:rPr lang="ko-KR" altLang="en-US" sz="900" b="1" dirty="0">
                <a:solidFill>
                  <a:schemeClr val="bg1"/>
                </a:solidFill>
              </a:rPr>
              <a:t>표</a:t>
            </a:r>
            <a:r>
              <a:rPr lang="en-US" altLang="ko-KR" sz="900" b="1" dirty="0">
                <a:solidFill>
                  <a:schemeClr val="bg1"/>
                </a:solidFill>
              </a:rPr>
              <a:t>4] </a:t>
            </a:r>
            <a:r>
              <a:rPr lang="ko-KR" altLang="en-US" sz="900" b="1" dirty="0">
                <a:solidFill>
                  <a:schemeClr val="bg1"/>
                </a:solidFill>
              </a:rPr>
              <a:t>승강기 사고 인명 피해 별 발생건수</a:t>
            </a:r>
          </a:p>
        </p:txBody>
      </p:sp>
      <p:sp>
        <p:nvSpPr>
          <p:cNvPr id="27" name="직사각형 26"/>
          <p:cNvSpPr/>
          <p:nvPr/>
        </p:nvSpPr>
        <p:spPr>
          <a:xfrm>
            <a:off x="6300192" y="5949280"/>
            <a:ext cx="2615997" cy="246221"/>
          </a:xfrm>
          <a:prstGeom prst="rect">
            <a:avLst/>
          </a:prstGeom>
        </p:spPr>
        <p:txBody>
          <a:bodyPr wrap="square">
            <a:spAutoFit/>
          </a:bodyPr>
          <a:lstStyle/>
          <a:p>
            <a:pPr fontAlgn="base" latinLnBrk="0"/>
            <a:r>
              <a:rPr lang="en-US" altLang="ko-KR" sz="1000" dirty="0">
                <a:solidFill>
                  <a:schemeClr val="bg1"/>
                </a:solidFill>
              </a:rPr>
              <a:t>&lt;</a:t>
            </a:r>
            <a:r>
              <a:rPr lang="ko-KR" altLang="en-US" sz="1000" dirty="0">
                <a:solidFill>
                  <a:schemeClr val="bg1"/>
                </a:solidFill>
              </a:rPr>
              <a:t>출처</a:t>
            </a:r>
            <a:r>
              <a:rPr lang="en-US" altLang="ko-KR" sz="1000" dirty="0">
                <a:solidFill>
                  <a:schemeClr val="bg1"/>
                </a:solidFill>
              </a:rPr>
              <a:t>: </a:t>
            </a:r>
            <a:r>
              <a:rPr lang="ko-KR" altLang="en-US" sz="1000" dirty="0">
                <a:solidFill>
                  <a:schemeClr val="bg1"/>
                </a:solidFill>
              </a:rPr>
              <a:t>승강기 안전관리공단</a:t>
            </a:r>
            <a:r>
              <a:rPr lang="en-US" altLang="ko-KR" sz="1000" dirty="0">
                <a:solidFill>
                  <a:schemeClr val="bg1"/>
                </a:solidFill>
              </a:rPr>
              <a:t>2018.6.30&gt;</a:t>
            </a:r>
            <a:endParaRPr lang="ko-KR" altLang="en-US" sz="1000" dirty="0">
              <a:solidFill>
                <a:schemeClr val="bg1"/>
              </a:solidFill>
            </a:endParaRPr>
          </a:p>
        </p:txBody>
      </p:sp>
      <p:pic>
        <p:nvPicPr>
          <p:cNvPr id="26" name="Picture 2" descr="D:\동기화\0.1 작업목록\0.1 승강기\4. 승강기 구조물\모델링\압력벨트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59" r="17003"/>
          <a:stretch/>
        </p:blipFill>
        <p:spPr bwMode="auto">
          <a:xfrm>
            <a:off x="6588224" y="1052736"/>
            <a:ext cx="2555776" cy="25161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모서리가 둥근 직사각형 20"/>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24" name="모서리가 둥근 직사각형 23"/>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29" name="모서리가 둥근 직사각형 28"/>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0" name="모서리가 둥근 직사각형 29"/>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
        <p:nvSpPr>
          <p:cNvPr id="16" name="TextBox 15"/>
          <p:cNvSpPr txBox="1"/>
          <p:nvPr/>
        </p:nvSpPr>
        <p:spPr>
          <a:xfrm>
            <a:off x="6516216" y="5661248"/>
            <a:ext cx="2160240" cy="246221"/>
          </a:xfrm>
          <a:prstGeom prst="rect">
            <a:avLst/>
          </a:prstGeom>
          <a:noFill/>
        </p:spPr>
        <p:txBody>
          <a:bodyPr wrap="square" rtlCol="0">
            <a:spAutoFit/>
          </a:bodyPr>
          <a:lstStyle/>
          <a:p>
            <a:r>
              <a:rPr lang="ko-KR" altLang="en-US" sz="1000" dirty="0" err="1">
                <a:solidFill>
                  <a:schemeClr val="bg1"/>
                </a:solidFill>
              </a:rPr>
              <a:t>카에</a:t>
            </a:r>
            <a:r>
              <a:rPr lang="ko-KR" altLang="en-US" sz="1000" dirty="0">
                <a:solidFill>
                  <a:schemeClr val="bg1"/>
                </a:solidFill>
              </a:rPr>
              <a:t> 갇히는 사고는 연</a:t>
            </a:r>
            <a:r>
              <a:rPr lang="en-US" altLang="ko-KR" sz="1000" dirty="0">
                <a:solidFill>
                  <a:schemeClr val="bg1"/>
                </a:solidFill>
              </a:rPr>
              <a:t>28,000</a:t>
            </a:r>
            <a:r>
              <a:rPr lang="ko-KR" altLang="en-US" sz="1000" dirty="0">
                <a:solidFill>
                  <a:schemeClr val="bg1"/>
                </a:solidFill>
              </a:rPr>
              <a:t>건</a:t>
            </a:r>
          </a:p>
        </p:txBody>
      </p:sp>
    </p:spTree>
    <p:extLst>
      <p:ext uri="{BB962C8B-B14F-4D97-AF65-F5344CB8AC3E}">
        <p14:creationId xmlns:p14="http://schemas.microsoft.com/office/powerpoint/2010/main" val="23960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286000" y="2551837"/>
            <a:ext cx="4572000" cy="1754326"/>
          </a:xfrm>
          <a:prstGeom prst="rect">
            <a:avLst/>
          </a:prstGeom>
        </p:spPr>
        <p:txBody>
          <a:bodyPr>
            <a:spAutoFit/>
          </a:bodyPr>
          <a:lstStyle/>
          <a:p>
            <a:endParaRPr lang="ko-KR" altLang="en-US" dirty="0"/>
          </a:p>
          <a:p>
            <a:endParaRPr lang="ko-KR" altLang="en-US" dirty="0"/>
          </a:p>
          <a:p>
            <a:r>
              <a:rPr lang="ko-KR" altLang="en-US" dirty="0"/>
              <a:t>개발 배경 </a:t>
            </a:r>
          </a:p>
          <a:p>
            <a:r>
              <a:rPr lang="ko-KR" altLang="en-US" dirty="0"/>
              <a:t>기술 </a:t>
            </a:r>
            <a:r>
              <a:rPr lang="ko-KR" altLang="en-US" dirty="0" err="1"/>
              <a:t>적용성</a:t>
            </a:r>
            <a:r>
              <a:rPr lang="ko-KR" altLang="en-US" dirty="0"/>
              <a:t> </a:t>
            </a:r>
          </a:p>
          <a:p>
            <a:r>
              <a:rPr lang="ko-KR" altLang="en-US" dirty="0"/>
              <a:t>주요핵심기술 </a:t>
            </a:r>
          </a:p>
          <a:p>
            <a:r>
              <a:rPr lang="ko-KR" altLang="en-US"/>
              <a:t>기술 신뢰성 </a:t>
            </a:r>
          </a:p>
        </p:txBody>
      </p:sp>
      <p:sp>
        <p:nvSpPr>
          <p:cNvPr id="2" name="모서리가 둥근 직사각형 1"/>
          <p:cNvSpPr/>
          <p:nvPr/>
        </p:nvSpPr>
        <p:spPr>
          <a:xfrm>
            <a:off x="6896" y="1052736"/>
            <a:ext cx="7560840" cy="5472608"/>
          </a:xfrm>
          <a:prstGeom prst="roundRect">
            <a:avLst/>
          </a:prstGeom>
          <a:solidFill>
            <a:schemeClr val="tx1">
              <a:lumMod val="75000"/>
            </a:schemeClr>
          </a:solidFill>
          <a:scene3d>
            <a:camera prst="orthographicFront"/>
            <a:lightRig rig="threePt" dir="t"/>
          </a:scene3d>
          <a:sp3d>
            <a:bevelT w="114300" prst="hardEdge"/>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6748" y="1916832"/>
            <a:ext cx="4865426" cy="332848"/>
          </a:xfrm>
          <a:prstGeom prst="rect">
            <a:avLst/>
          </a:prstGeom>
          <a:noFill/>
        </p:spPr>
        <p:txBody>
          <a:bodyPr wrap="square" rtlCol="0">
            <a:spAutoFit/>
          </a:bodyPr>
          <a:lstStyle/>
          <a:p>
            <a:pPr>
              <a:lnSpc>
                <a:spcPct val="150000"/>
              </a:lnSpc>
            </a:pPr>
            <a:r>
              <a:rPr lang="en-US" altLang="ko-KR" sz="1200" b="1" dirty="0">
                <a:solidFill>
                  <a:schemeClr val="bg1"/>
                </a:solidFill>
              </a:rPr>
              <a:t>3. </a:t>
            </a:r>
            <a:r>
              <a:rPr lang="en-US" altLang="ko-KR" sz="1200" dirty="0">
                <a:solidFill>
                  <a:schemeClr val="bg1"/>
                </a:solidFill>
                <a:latin typeface="궁서" panose="02030600000101010101" pitchFamily="18" charset="-127"/>
                <a:ea typeface="궁서" panose="02030600000101010101" pitchFamily="18" charset="-127"/>
              </a:rPr>
              <a:t> </a:t>
            </a:r>
            <a:r>
              <a:rPr lang="ko-KR" altLang="en-US" sz="1200" b="1" dirty="0">
                <a:solidFill>
                  <a:schemeClr val="bg1"/>
                </a:solidFill>
              </a:rPr>
              <a:t>물리적 변화에 의한 요인 </a:t>
            </a:r>
            <a:endParaRPr lang="en-US" altLang="ko-KR" sz="1200" b="1" dirty="0">
              <a:solidFill>
                <a:schemeClr val="bg1"/>
              </a:solidFill>
            </a:endParaRPr>
          </a:p>
        </p:txBody>
      </p:sp>
      <p:sp>
        <p:nvSpPr>
          <p:cNvPr id="6"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2" name="TextBox 21"/>
          <p:cNvSpPr txBox="1"/>
          <p:nvPr/>
        </p:nvSpPr>
        <p:spPr>
          <a:xfrm>
            <a:off x="107504" y="2276872"/>
            <a:ext cx="7325901" cy="1107996"/>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v"/>
            </a:pPr>
            <a:r>
              <a:rPr lang="en-US" altLang="ko-KR" sz="1100" b="1" dirty="0">
                <a:solidFill>
                  <a:schemeClr val="bg1"/>
                </a:solidFill>
                <a:latin typeface="맑은 고딕" panose="020B0503020000020004" pitchFamily="50" charset="-127"/>
                <a:ea typeface="맑은 고딕" panose="020B0503020000020004" pitchFamily="50" charset="-127"/>
              </a:rPr>
              <a:t>3</a:t>
            </a:r>
            <a:r>
              <a:rPr lang="ko-KR" altLang="en-US" sz="1100" b="1" dirty="0">
                <a:solidFill>
                  <a:schemeClr val="bg1"/>
                </a:solidFill>
                <a:latin typeface="맑은 고딕" panose="020B0503020000020004" pitchFamily="50" charset="-127"/>
                <a:ea typeface="맑은 고딕" panose="020B0503020000020004" pitchFamily="50" charset="-127"/>
              </a:rPr>
              <a:t>단계 </a:t>
            </a:r>
            <a:r>
              <a:rPr lang="ko-KR" altLang="en-US" sz="1100" b="1" dirty="0" err="1">
                <a:solidFill>
                  <a:schemeClr val="bg1"/>
                </a:solidFill>
                <a:latin typeface="맑은 고딕" panose="020B0503020000020004" pitchFamily="50" charset="-127"/>
                <a:ea typeface="맑은 고딕" panose="020B0503020000020004" pitchFamily="50" charset="-127"/>
              </a:rPr>
              <a:t>신율을</a:t>
            </a:r>
            <a:r>
              <a:rPr lang="ko-KR" altLang="en-US" sz="1100" b="1" dirty="0">
                <a:solidFill>
                  <a:schemeClr val="bg1"/>
                </a:solidFill>
                <a:latin typeface="맑은 고딕" panose="020B0503020000020004" pitchFamily="50" charset="-127"/>
                <a:ea typeface="맑은 고딕" panose="020B0503020000020004" pitchFamily="50" charset="-127"/>
              </a:rPr>
              <a:t> 구분하고 </a:t>
            </a:r>
            <a:r>
              <a:rPr lang="en-US" altLang="ko-KR" sz="1100" b="1" dirty="0">
                <a:solidFill>
                  <a:schemeClr val="bg1"/>
                </a:solidFill>
                <a:latin typeface="맑은 고딕" panose="020B0503020000020004" pitchFamily="50" charset="-127"/>
                <a:ea typeface="맑은 고딕" panose="020B0503020000020004" pitchFamily="50" charset="-127"/>
              </a:rPr>
              <a:t>1</a:t>
            </a:r>
            <a:r>
              <a:rPr lang="ko-KR" altLang="en-US" sz="1100" b="1" dirty="0">
                <a:solidFill>
                  <a:schemeClr val="bg1"/>
                </a:solidFill>
                <a:latin typeface="맑은 고딕" panose="020B0503020000020004" pitchFamily="50" charset="-127"/>
                <a:ea typeface="맑은 고딕" panose="020B0503020000020004" pitchFamily="50" charset="-127"/>
              </a:rPr>
              <a:t>단계신율기간은 약</a:t>
            </a:r>
            <a:r>
              <a:rPr lang="en-US" altLang="ko-KR" sz="1100" b="1" dirty="0">
                <a:solidFill>
                  <a:schemeClr val="bg1"/>
                </a:solidFill>
                <a:latin typeface="맑은 고딕" panose="020B0503020000020004" pitchFamily="50" charset="-127"/>
                <a:ea typeface="맑은 고딕" panose="020B0503020000020004" pitchFamily="50" charset="-127"/>
              </a:rPr>
              <a:t>1</a:t>
            </a:r>
            <a:r>
              <a:rPr lang="ko-KR" altLang="en-US" sz="1100" b="1" dirty="0">
                <a:solidFill>
                  <a:schemeClr val="bg1"/>
                </a:solidFill>
                <a:latin typeface="맑은 고딕" panose="020B0503020000020004" pitchFamily="50" charset="-127"/>
                <a:ea typeface="맑은 고딕" panose="020B0503020000020004" pitchFamily="50" charset="-127"/>
              </a:rPr>
              <a:t>년 </a:t>
            </a:r>
            <a:r>
              <a:rPr lang="ko-KR" altLang="en-US" sz="1100" b="1" dirty="0" err="1">
                <a:solidFill>
                  <a:schemeClr val="bg1"/>
                </a:solidFill>
                <a:latin typeface="맑은 고딕" panose="020B0503020000020004" pitchFamily="50" charset="-127"/>
                <a:ea typeface="맑은 고딕" panose="020B0503020000020004" pitchFamily="50" charset="-127"/>
              </a:rPr>
              <a:t>정도늘어나게</a:t>
            </a:r>
            <a:r>
              <a:rPr lang="ko-KR" altLang="en-US" sz="1100" b="1" dirty="0">
                <a:solidFill>
                  <a:schemeClr val="bg1"/>
                </a:solidFill>
                <a:latin typeface="맑은 고딕" panose="020B0503020000020004" pitchFamily="50" charset="-127"/>
                <a:ea typeface="맑은 고딕" panose="020B0503020000020004" pitchFamily="50" charset="-127"/>
              </a:rPr>
              <a:t> 되고</a:t>
            </a:r>
            <a:r>
              <a:rPr lang="en-US" altLang="ko-KR" sz="1100" b="1" dirty="0">
                <a:solidFill>
                  <a:schemeClr val="bg1"/>
                </a:solidFill>
                <a:latin typeface="맑은 고딕" panose="020B0503020000020004" pitchFamily="50" charset="-127"/>
                <a:ea typeface="맑은 고딕" panose="020B0503020000020004" pitchFamily="50" charset="-127"/>
              </a:rPr>
              <a:t>,</a:t>
            </a:r>
            <a:r>
              <a:rPr lang="ko-KR" altLang="en-US" sz="1100" b="1" dirty="0">
                <a:solidFill>
                  <a:schemeClr val="bg1"/>
                </a:solidFill>
                <a:latin typeface="맑은 고딕" panose="020B0503020000020004" pitchFamily="50" charset="-127"/>
                <a:ea typeface="맑은 고딕" panose="020B0503020000020004" pitchFamily="50" charset="-127"/>
              </a:rPr>
              <a:t> </a:t>
            </a:r>
            <a:r>
              <a:rPr lang="en-US" altLang="ko-KR" sz="1100" b="1" dirty="0">
                <a:solidFill>
                  <a:schemeClr val="bg1"/>
                </a:solidFill>
                <a:latin typeface="맑은 고딕" panose="020B0503020000020004" pitchFamily="50" charset="-127"/>
                <a:ea typeface="맑은 고딕" panose="020B0503020000020004" pitchFamily="50" charset="-127"/>
              </a:rPr>
              <a:t>1</a:t>
            </a:r>
            <a:r>
              <a:rPr lang="ko-KR" altLang="en-US" sz="1100" b="1" dirty="0" err="1">
                <a:solidFill>
                  <a:schemeClr val="bg1"/>
                </a:solidFill>
                <a:latin typeface="맑은 고딕" panose="020B0503020000020004" pitchFamily="50" charset="-127"/>
                <a:ea typeface="맑은 고딕" panose="020B0503020000020004" pitchFamily="50" charset="-127"/>
              </a:rPr>
              <a:t>년동안</a:t>
            </a:r>
            <a:r>
              <a:rPr lang="ko-KR" altLang="en-US" sz="1100" b="1" dirty="0">
                <a:solidFill>
                  <a:schemeClr val="bg1"/>
                </a:solidFill>
                <a:latin typeface="맑은 고딕" panose="020B0503020000020004" pitchFamily="50" charset="-127"/>
                <a:ea typeface="맑은 고딕" panose="020B0503020000020004" pitchFamily="50" charset="-127"/>
              </a:rPr>
              <a:t> 늘어나는 정도가 </a:t>
            </a:r>
            <a:r>
              <a:rPr lang="en-US" altLang="ko-KR" sz="1100" b="1" dirty="0">
                <a:solidFill>
                  <a:schemeClr val="bg1"/>
                </a:solidFill>
                <a:latin typeface="맑은 고딕" panose="020B0503020000020004" pitchFamily="50" charset="-127"/>
                <a:ea typeface="맑은 고딕" panose="020B0503020000020004" pitchFamily="50" charset="-127"/>
              </a:rPr>
              <a:t>14</a:t>
            </a:r>
            <a:r>
              <a:rPr lang="ko-KR" altLang="en-US" sz="1100" b="1" dirty="0" err="1">
                <a:solidFill>
                  <a:schemeClr val="bg1"/>
                </a:solidFill>
                <a:latin typeface="맑은 고딕" panose="020B0503020000020004" pitchFamily="50" charset="-127"/>
                <a:ea typeface="맑은 고딕" panose="020B0503020000020004" pitchFamily="50" charset="-127"/>
              </a:rPr>
              <a:t>층인경우</a:t>
            </a:r>
            <a:r>
              <a:rPr lang="ko-KR" altLang="en-US" sz="1100" b="1" dirty="0">
                <a:solidFill>
                  <a:schemeClr val="bg1"/>
                </a:solidFill>
                <a:latin typeface="맑은 고딕" panose="020B0503020000020004" pitchFamily="50" charset="-127"/>
                <a:ea typeface="맑은 고딕" panose="020B0503020000020004" pitchFamily="50" charset="-127"/>
              </a:rPr>
              <a:t> </a:t>
            </a:r>
            <a:r>
              <a:rPr lang="en-US" altLang="ko-KR" sz="1100" b="1" dirty="0">
                <a:solidFill>
                  <a:schemeClr val="bg1"/>
                </a:solidFill>
                <a:latin typeface="맑은 고딕" panose="020B0503020000020004" pitchFamily="50" charset="-127"/>
                <a:ea typeface="맑은 고딕" panose="020B0503020000020004" pitchFamily="50" charset="-127"/>
              </a:rPr>
              <a:t>500~600mm</a:t>
            </a:r>
            <a:r>
              <a:rPr lang="ko-KR" altLang="en-US" sz="1100" b="1" dirty="0">
                <a:solidFill>
                  <a:schemeClr val="bg1"/>
                </a:solidFill>
                <a:latin typeface="맑은 고딕" panose="020B0503020000020004" pitchFamily="50" charset="-127"/>
                <a:ea typeface="맑은 고딕" panose="020B0503020000020004" pitchFamily="50" charset="-127"/>
              </a:rPr>
              <a:t>까지 </a:t>
            </a:r>
            <a:r>
              <a:rPr lang="ko-KR" altLang="en-US" sz="1100" b="1" dirty="0" err="1">
                <a:solidFill>
                  <a:schemeClr val="bg1"/>
                </a:solidFill>
                <a:latin typeface="맑은 고딕" panose="020B0503020000020004" pitchFamily="50" charset="-127"/>
                <a:ea typeface="맑은 고딕" panose="020B0503020000020004" pitchFamily="50" charset="-127"/>
              </a:rPr>
              <a:t>신율이</a:t>
            </a:r>
            <a:r>
              <a:rPr lang="ko-KR" altLang="en-US" sz="1100" b="1" dirty="0">
                <a:solidFill>
                  <a:schemeClr val="bg1"/>
                </a:solidFill>
                <a:latin typeface="맑은 고딕" panose="020B0503020000020004" pitchFamily="50" charset="-127"/>
                <a:ea typeface="맑은 고딕" panose="020B0503020000020004" pitchFamily="50" charset="-127"/>
              </a:rPr>
              <a:t> 발생하는 것이 </a:t>
            </a:r>
            <a:r>
              <a:rPr lang="ko-KR" altLang="en-US" sz="1100" b="1" dirty="0" err="1">
                <a:solidFill>
                  <a:schemeClr val="bg1"/>
                </a:solidFill>
                <a:latin typeface="맑은 고딕" panose="020B0503020000020004" pitchFamily="50" charset="-127"/>
                <a:ea typeface="맑은 고딕" panose="020B0503020000020004" pitchFamily="50" charset="-127"/>
              </a:rPr>
              <a:t>통상적임</a:t>
            </a:r>
            <a:r>
              <a:rPr lang="en-US" altLang="ko-KR" sz="1100" b="1" dirty="0">
                <a:solidFill>
                  <a:schemeClr val="bg1"/>
                </a:solidFill>
                <a:latin typeface="맑은 고딕" panose="020B0503020000020004" pitchFamily="50" charset="-127"/>
                <a:ea typeface="맑은 고딕" panose="020B0503020000020004" pitchFamily="50" charset="-127"/>
              </a:rPr>
              <a:t>. </a:t>
            </a:r>
          </a:p>
          <a:p>
            <a:pPr marL="342900" indent="-342900" algn="just">
              <a:lnSpc>
                <a:spcPct val="150000"/>
              </a:lnSpc>
              <a:buFont typeface="Wingdings" panose="05000000000000000000" pitchFamily="2" charset="2"/>
              <a:buChar char="v"/>
            </a:pPr>
            <a:r>
              <a:rPr lang="ko-KR" altLang="en-US" sz="1100" b="1" dirty="0" err="1">
                <a:solidFill>
                  <a:schemeClr val="bg1"/>
                </a:solidFill>
                <a:latin typeface="맑은 고딕" panose="020B0503020000020004" pitchFamily="50" charset="-127"/>
                <a:ea typeface="맑은 고딕" panose="020B0503020000020004" pitchFamily="50" charset="-127"/>
              </a:rPr>
              <a:t>신율이</a:t>
            </a:r>
            <a:r>
              <a:rPr lang="ko-KR" altLang="en-US" sz="1100" b="1" dirty="0">
                <a:solidFill>
                  <a:schemeClr val="bg1"/>
                </a:solidFill>
                <a:latin typeface="맑은 고딕" panose="020B0503020000020004" pitchFamily="50" charset="-127"/>
                <a:ea typeface="맑은 고딕" panose="020B0503020000020004" pitchFamily="50" charset="-127"/>
              </a:rPr>
              <a:t> 급격히 발생하는 과정에서 로프 상호간 일정하게 늘어나지 않기 때문에 로프의 하중 차로 인해 </a:t>
            </a:r>
            <a:r>
              <a:rPr lang="ko-KR" altLang="en-US" sz="1100" b="1" dirty="0" err="1">
                <a:solidFill>
                  <a:schemeClr val="bg1"/>
                </a:solidFill>
                <a:latin typeface="맑은 고딕" panose="020B0503020000020004" pitchFamily="50" charset="-127"/>
                <a:ea typeface="맑은 고딕" panose="020B0503020000020004" pitchFamily="50" charset="-127"/>
              </a:rPr>
              <a:t>시브에</a:t>
            </a:r>
            <a:r>
              <a:rPr lang="ko-KR" altLang="en-US" sz="1100" b="1" dirty="0">
                <a:solidFill>
                  <a:schemeClr val="bg1"/>
                </a:solidFill>
                <a:latin typeface="맑은 고딕" panose="020B0503020000020004" pitchFamily="50" charset="-127"/>
                <a:ea typeface="맑은 고딕" panose="020B0503020000020004" pitchFamily="50" charset="-127"/>
              </a:rPr>
              <a:t> </a:t>
            </a:r>
            <a:r>
              <a:rPr lang="ko-KR" altLang="en-US" sz="1100" b="1" dirty="0" err="1">
                <a:solidFill>
                  <a:schemeClr val="bg1"/>
                </a:solidFill>
                <a:latin typeface="맑은 고딕" panose="020B0503020000020004" pitchFamily="50" charset="-127"/>
                <a:ea typeface="맑은 고딕" panose="020B0503020000020004" pitchFamily="50" charset="-127"/>
              </a:rPr>
              <a:t>편마모</a:t>
            </a:r>
            <a:r>
              <a:rPr lang="ko-KR" altLang="en-US" sz="1100" b="1" dirty="0">
                <a:solidFill>
                  <a:schemeClr val="bg1"/>
                </a:solidFill>
                <a:latin typeface="맑은 고딕" panose="020B0503020000020004" pitchFamily="50" charset="-127"/>
                <a:ea typeface="맑은 고딕" panose="020B0503020000020004" pitchFamily="50" charset="-127"/>
              </a:rPr>
              <a:t> 발생</a:t>
            </a:r>
            <a:r>
              <a:rPr lang="en-US" altLang="ko-KR" sz="1100" b="1" dirty="0">
                <a:solidFill>
                  <a:schemeClr val="bg1"/>
                </a:solidFill>
                <a:latin typeface="맑은 고딕" panose="020B0503020000020004" pitchFamily="50" charset="-127"/>
                <a:ea typeface="맑은 고딕" panose="020B0503020000020004" pitchFamily="50" charset="-127"/>
              </a:rPr>
              <a:t>.</a:t>
            </a:r>
          </a:p>
        </p:txBody>
      </p:sp>
      <p:pic>
        <p:nvPicPr>
          <p:cNvPr id="23" name="_x183660840" descr="EMB00002440467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453676"/>
            <a:ext cx="2808311" cy="251755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211960" y="5949280"/>
            <a:ext cx="3456384" cy="276999"/>
          </a:xfrm>
          <a:prstGeom prst="rect">
            <a:avLst/>
          </a:prstGeom>
          <a:noFill/>
        </p:spPr>
        <p:txBody>
          <a:bodyPr wrap="square" rtlCol="0">
            <a:spAutoFit/>
          </a:bodyPr>
          <a:lstStyle/>
          <a:p>
            <a:r>
              <a:rPr lang="en-US" altLang="ko-KR" sz="1200" b="1" dirty="0">
                <a:solidFill>
                  <a:schemeClr val="bg1"/>
                </a:solidFill>
                <a:latin typeface="맑은 고딕" panose="020B0503020000020004" pitchFamily="50" charset="-127"/>
                <a:ea typeface="맑은 고딕" panose="020B0503020000020004" pitchFamily="50" charset="-127"/>
              </a:rPr>
              <a:t>&lt; </a:t>
            </a:r>
            <a:r>
              <a:rPr lang="ko-KR" altLang="en-US" sz="1200" b="1" dirty="0" err="1">
                <a:solidFill>
                  <a:schemeClr val="bg1"/>
                </a:solidFill>
                <a:latin typeface="맑은 고딕" panose="020B0503020000020004" pitchFamily="50" charset="-127"/>
                <a:ea typeface="맑은 고딕" panose="020B0503020000020004" pitchFamily="50" charset="-127"/>
              </a:rPr>
              <a:t>시브의</a:t>
            </a:r>
            <a:r>
              <a:rPr lang="ko-KR" altLang="en-US" sz="1200" b="1" dirty="0">
                <a:solidFill>
                  <a:schemeClr val="bg1"/>
                </a:solidFill>
                <a:latin typeface="맑은 고딕" panose="020B0503020000020004" pitchFamily="50" charset="-127"/>
                <a:ea typeface="맑은 고딕" panose="020B0503020000020004" pitchFamily="50" charset="-127"/>
              </a:rPr>
              <a:t> </a:t>
            </a:r>
            <a:r>
              <a:rPr lang="ko-KR" altLang="en-US" sz="1200" b="1" dirty="0" err="1">
                <a:solidFill>
                  <a:schemeClr val="bg1"/>
                </a:solidFill>
                <a:latin typeface="맑은 고딕" panose="020B0503020000020004" pitchFamily="50" charset="-127"/>
                <a:ea typeface="맑은 고딕" panose="020B0503020000020004" pitchFamily="50" charset="-127"/>
              </a:rPr>
              <a:t>편마모로</a:t>
            </a:r>
            <a:r>
              <a:rPr lang="ko-KR" altLang="en-US" sz="1200" b="1" dirty="0">
                <a:solidFill>
                  <a:schemeClr val="bg1"/>
                </a:solidFill>
                <a:latin typeface="맑은 고딕" panose="020B0503020000020004" pitchFamily="50" charset="-127"/>
                <a:ea typeface="맑은 고딕" panose="020B0503020000020004" pitchFamily="50" charset="-127"/>
              </a:rPr>
              <a:t> 인한 원주율 차이 발생 </a:t>
            </a:r>
            <a:r>
              <a:rPr lang="en-US" altLang="ko-KR" sz="1200" b="1" dirty="0">
                <a:solidFill>
                  <a:schemeClr val="bg1"/>
                </a:solidFill>
                <a:latin typeface="맑은 고딕" panose="020B0503020000020004" pitchFamily="50" charset="-127"/>
                <a:ea typeface="맑은 고딕" panose="020B0503020000020004" pitchFamily="50" charset="-127"/>
              </a:rPr>
              <a:t>&gt;</a:t>
            </a:r>
            <a:endParaRPr lang="ko-KR" altLang="en-US" sz="1200" b="1" dirty="0">
              <a:solidFill>
                <a:schemeClr val="bg1"/>
              </a:solidFill>
              <a:latin typeface="맑은 고딕" panose="020B0503020000020004" pitchFamily="50" charset="-127"/>
              <a:ea typeface="맑은 고딕" panose="020B0503020000020004" pitchFamily="50" charset="-127"/>
            </a:endParaRPr>
          </a:p>
        </p:txBody>
      </p:sp>
      <p:pic>
        <p:nvPicPr>
          <p:cNvPr id="28" name="_x183660600" descr="EMB00002440467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453677"/>
            <a:ext cx="3048541" cy="251755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15610" y="5949280"/>
            <a:ext cx="3180326" cy="276999"/>
          </a:xfrm>
          <a:prstGeom prst="rect">
            <a:avLst/>
          </a:prstGeom>
          <a:noFill/>
        </p:spPr>
        <p:txBody>
          <a:bodyPr wrap="square" rtlCol="0">
            <a:spAutoFit/>
          </a:bodyPr>
          <a:lstStyle/>
          <a:p>
            <a:r>
              <a:rPr lang="en-US" altLang="ko-KR" sz="1200" b="1" dirty="0">
                <a:solidFill>
                  <a:schemeClr val="bg1"/>
                </a:solidFill>
                <a:latin typeface="맑은 고딕" panose="020B0503020000020004" pitchFamily="50" charset="-127"/>
                <a:ea typeface="맑은 고딕" panose="020B0503020000020004" pitchFamily="50" charset="-127"/>
              </a:rPr>
              <a:t>&lt; </a:t>
            </a:r>
            <a:r>
              <a:rPr lang="ko-KR" altLang="en-US" sz="1200" b="1" dirty="0">
                <a:solidFill>
                  <a:schemeClr val="bg1"/>
                </a:solidFill>
                <a:latin typeface="맑은 고딕" panose="020B0503020000020004" pitchFamily="50" charset="-127"/>
                <a:ea typeface="맑은 고딕" panose="020B0503020000020004" pitchFamily="50" charset="-127"/>
              </a:rPr>
              <a:t>승강기 와이어로프의 </a:t>
            </a:r>
            <a:r>
              <a:rPr lang="ko-KR" altLang="en-US" sz="1200" b="1" dirty="0" err="1">
                <a:solidFill>
                  <a:schemeClr val="bg1"/>
                </a:solidFill>
                <a:latin typeface="맑은 고딕" panose="020B0503020000020004" pitchFamily="50" charset="-127"/>
                <a:ea typeface="맑은 고딕" panose="020B0503020000020004" pitchFamily="50" charset="-127"/>
              </a:rPr>
              <a:t>연신율</a:t>
            </a:r>
            <a:r>
              <a:rPr lang="ko-KR" altLang="en-US" sz="1200" b="1" dirty="0">
                <a:solidFill>
                  <a:schemeClr val="bg1"/>
                </a:solidFill>
                <a:latin typeface="맑은 고딕" panose="020B0503020000020004" pitchFamily="50" charset="-127"/>
                <a:ea typeface="맑은 고딕" panose="020B0503020000020004" pitchFamily="50" charset="-127"/>
              </a:rPr>
              <a:t> 곡선 </a:t>
            </a:r>
            <a:r>
              <a:rPr lang="en-US" altLang="ko-KR" sz="1200" b="1" dirty="0">
                <a:solidFill>
                  <a:schemeClr val="bg1"/>
                </a:solidFill>
                <a:latin typeface="맑은 고딕" panose="020B0503020000020004" pitchFamily="50" charset="-127"/>
                <a:ea typeface="맑은 고딕" panose="020B0503020000020004" pitchFamily="50" charset="-127"/>
              </a:rPr>
              <a:t>&gt;</a:t>
            </a:r>
            <a:endParaRPr lang="ko-KR" altLang="en-US" sz="1200" b="1" dirty="0">
              <a:solidFill>
                <a:schemeClr val="bg1"/>
              </a:solidFill>
              <a:latin typeface="맑은 고딕" panose="020B0503020000020004" pitchFamily="50" charset="-127"/>
              <a:ea typeface="맑은 고딕" panose="020B0503020000020004" pitchFamily="50" charset="-127"/>
            </a:endParaRPr>
          </a:p>
        </p:txBody>
      </p:sp>
      <p:sp>
        <p:nvSpPr>
          <p:cNvPr id="8" name="TextBox 7"/>
          <p:cNvSpPr txBox="1"/>
          <p:nvPr/>
        </p:nvSpPr>
        <p:spPr>
          <a:xfrm>
            <a:off x="150912" y="3477201"/>
            <a:ext cx="720080" cy="246221"/>
          </a:xfrm>
          <a:prstGeom prst="rect">
            <a:avLst/>
          </a:prstGeom>
          <a:noFill/>
        </p:spPr>
        <p:txBody>
          <a:bodyPr wrap="square" rtlCol="0">
            <a:spAutoFit/>
          </a:bodyPr>
          <a:lstStyle/>
          <a:p>
            <a:r>
              <a:rPr lang="en-US" altLang="ko-KR" sz="1000" dirty="0">
                <a:solidFill>
                  <a:schemeClr val="bg1"/>
                </a:solidFill>
              </a:rPr>
              <a:t>[</a:t>
            </a:r>
            <a:r>
              <a:rPr lang="ko-KR" altLang="en-US" sz="1000" dirty="0">
                <a:solidFill>
                  <a:schemeClr val="bg1"/>
                </a:solidFill>
              </a:rPr>
              <a:t>그림 </a:t>
            </a:r>
            <a:r>
              <a:rPr lang="en-US" altLang="ko-KR" sz="1000" dirty="0">
                <a:solidFill>
                  <a:schemeClr val="bg1"/>
                </a:solidFill>
              </a:rPr>
              <a:t>1]</a:t>
            </a:r>
            <a:endParaRPr lang="ko-KR" altLang="en-US" sz="1000" dirty="0">
              <a:solidFill>
                <a:schemeClr val="bg1"/>
              </a:solidFill>
            </a:endParaRPr>
          </a:p>
        </p:txBody>
      </p:sp>
      <p:sp>
        <p:nvSpPr>
          <p:cNvPr id="18" name="TextBox 17"/>
          <p:cNvSpPr txBox="1"/>
          <p:nvPr/>
        </p:nvSpPr>
        <p:spPr>
          <a:xfrm>
            <a:off x="3826039" y="3443918"/>
            <a:ext cx="720080" cy="246221"/>
          </a:xfrm>
          <a:prstGeom prst="rect">
            <a:avLst/>
          </a:prstGeom>
          <a:noFill/>
        </p:spPr>
        <p:txBody>
          <a:bodyPr wrap="square" rtlCol="0">
            <a:spAutoFit/>
          </a:bodyPr>
          <a:lstStyle/>
          <a:p>
            <a:r>
              <a:rPr lang="en-US" altLang="ko-KR" sz="1000" dirty="0">
                <a:solidFill>
                  <a:schemeClr val="bg1"/>
                </a:solidFill>
              </a:rPr>
              <a:t>[</a:t>
            </a:r>
            <a:r>
              <a:rPr lang="ko-KR" altLang="en-US" sz="1000" dirty="0">
                <a:solidFill>
                  <a:schemeClr val="bg1"/>
                </a:solidFill>
              </a:rPr>
              <a:t>그림 </a:t>
            </a:r>
            <a:r>
              <a:rPr lang="en-US" altLang="ko-KR" sz="1000" dirty="0">
                <a:solidFill>
                  <a:schemeClr val="bg1"/>
                </a:solidFill>
              </a:rPr>
              <a:t>2]</a:t>
            </a:r>
            <a:endParaRPr lang="ko-KR" altLang="en-US" sz="1000" dirty="0">
              <a:solidFill>
                <a:schemeClr val="bg1"/>
              </a:solidFill>
            </a:endParaRPr>
          </a:p>
        </p:txBody>
      </p:sp>
      <p:sp>
        <p:nvSpPr>
          <p:cNvPr id="9" name="TextBox 8"/>
          <p:cNvSpPr txBox="1"/>
          <p:nvPr/>
        </p:nvSpPr>
        <p:spPr>
          <a:xfrm>
            <a:off x="7812360" y="4053552"/>
            <a:ext cx="1008112" cy="1631216"/>
          </a:xfrm>
          <a:prstGeom prst="rect">
            <a:avLst/>
          </a:prstGeom>
          <a:noFill/>
        </p:spPr>
        <p:txBody>
          <a:bodyPr wrap="square" rtlCol="0">
            <a:spAutoFit/>
          </a:bodyPr>
          <a:lstStyle/>
          <a:p>
            <a:r>
              <a:rPr lang="ko-KR" altLang="en-US" sz="1000" dirty="0"/>
              <a:t>로프가 일정하게 늘어나지 않기 때문에  로프장력 불균형이 일어날수 밖에 없고 </a:t>
            </a:r>
            <a:endParaRPr lang="en-US" altLang="ko-KR" sz="1000" dirty="0"/>
          </a:p>
          <a:p>
            <a:endParaRPr lang="en-US" altLang="ko-KR" sz="1000" dirty="0"/>
          </a:p>
          <a:p>
            <a:r>
              <a:rPr lang="ko-KR" altLang="en-US" sz="1000" dirty="0"/>
              <a:t>이는 </a:t>
            </a:r>
            <a:r>
              <a:rPr lang="ko-KR" altLang="en-US" sz="1000" dirty="0" err="1"/>
              <a:t>시브에</a:t>
            </a:r>
            <a:r>
              <a:rPr lang="ko-KR" altLang="en-US" sz="1000" dirty="0"/>
              <a:t> </a:t>
            </a:r>
            <a:r>
              <a:rPr lang="ko-KR" altLang="en-US" sz="1000" dirty="0" err="1"/>
              <a:t>편마모를</a:t>
            </a:r>
            <a:r>
              <a:rPr lang="ko-KR" altLang="en-US" sz="1000" dirty="0"/>
              <a:t> 야기 시킴</a:t>
            </a:r>
            <a:r>
              <a:rPr lang="en-US" altLang="ko-KR" sz="1000" dirty="0"/>
              <a:t>.</a:t>
            </a:r>
            <a:endParaRPr lang="ko-KR" altLang="en-US" sz="1000" dirty="0"/>
          </a:p>
        </p:txBody>
      </p:sp>
      <p:sp>
        <p:nvSpPr>
          <p:cNvPr id="26" name="모서리가 둥근 직사각형 25"/>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30" name="모서리가 둥근 직사각형 29"/>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31" name="모서리가 둥근 직사각형 30"/>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2" name="모서리가 둥근 직사각형 31"/>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261434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286000" y="2551837"/>
            <a:ext cx="4572000" cy="1754326"/>
          </a:xfrm>
          <a:prstGeom prst="rect">
            <a:avLst/>
          </a:prstGeom>
        </p:spPr>
        <p:txBody>
          <a:bodyPr>
            <a:spAutoFit/>
          </a:bodyPr>
          <a:lstStyle/>
          <a:p>
            <a:endParaRPr lang="ko-KR" altLang="en-US" dirty="0"/>
          </a:p>
          <a:p>
            <a:endParaRPr lang="ko-KR" altLang="en-US" dirty="0"/>
          </a:p>
          <a:p>
            <a:r>
              <a:rPr lang="ko-KR" altLang="en-US" dirty="0"/>
              <a:t>개발 배경 </a:t>
            </a:r>
          </a:p>
          <a:p>
            <a:r>
              <a:rPr lang="ko-KR" altLang="en-US" dirty="0"/>
              <a:t>기술 </a:t>
            </a:r>
            <a:r>
              <a:rPr lang="ko-KR" altLang="en-US" dirty="0" err="1"/>
              <a:t>적용성</a:t>
            </a:r>
            <a:r>
              <a:rPr lang="ko-KR" altLang="en-US" dirty="0"/>
              <a:t> </a:t>
            </a:r>
          </a:p>
          <a:p>
            <a:r>
              <a:rPr lang="ko-KR" altLang="en-US" dirty="0"/>
              <a:t>주요핵심기술 </a:t>
            </a:r>
          </a:p>
          <a:p>
            <a:r>
              <a:rPr lang="ko-KR" altLang="en-US"/>
              <a:t>기술 신뢰성 </a:t>
            </a:r>
          </a:p>
        </p:txBody>
      </p:sp>
      <p:sp>
        <p:nvSpPr>
          <p:cNvPr id="73" name="모서리가 둥근 직사각형 72"/>
          <p:cNvSpPr/>
          <p:nvPr/>
        </p:nvSpPr>
        <p:spPr>
          <a:xfrm>
            <a:off x="29300" y="1040033"/>
            <a:ext cx="7560840" cy="5472608"/>
          </a:xfrm>
          <a:prstGeom prst="roundRect">
            <a:avLst/>
          </a:prstGeom>
          <a:solidFill>
            <a:schemeClr val="tx1">
              <a:lumMod val="75000"/>
            </a:schemeClr>
          </a:solidFill>
          <a:scene3d>
            <a:camera prst="orthographicFront"/>
            <a:lightRig rig="threePt" dir="t"/>
          </a:scene3d>
          <a:sp3d>
            <a:bevelT w="114300" prst="hardEdge"/>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709" y="1916832"/>
            <a:ext cx="4176464" cy="332335"/>
          </a:xfrm>
          <a:prstGeom prst="rect">
            <a:avLst/>
          </a:prstGeom>
          <a:noFill/>
        </p:spPr>
        <p:txBody>
          <a:bodyPr wrap="square" rtlCol="0">
            <a:spAutoFit/>
          </a:bodyPr>
          <a:lstStyle/>
          <a:p>
            <a:pPr>
              <a:lnSpc>
                <a:spcPct val="150000"/>
              </a:lnSpc>
            </a:pPr>
            <a:r>
              <a:rPr lang="en-US" altLang="ko-KR" sz="1200" b="1" dirty="0">
                <a:solidFill>
                  <a:schemeClr val="bg1"/>
                </a:solidFill>
                <a:effectLst>
                  <a:outerShdw blurRad="38100" dist="38100" dir="2700000" algn="tl">
                    <a:srgbClr val="000000">
                      <a:alpha val="43137"/>
                    </a:srgbClr>
                  </a:outerShdw>
                </a:effectLst>
              </a:rPr>
              <a:t>4.</a:t>
            </a:r>
            <a:r>
              <a:rPr lang="en-US" altLang="ko-KR" sz="1200" b="1" dirty="0">
                <a:solidFill>
                  <a:schemeClr val="bg1"/>
                </a:solidFill>
                <a:latin typeface="궁서" panose="02030600000101010101" pitchFamily="18" charset="-127"/>
                <a:ea typeface="궁서" panose="02030600000101010101" pitchFamily="18" charset="-127"/>
              </a:rPr>
              <a:t> </a:t>
            </a:r>
            <a:r>
              <a:rPr lang="ko-KR" altLang="en-US" sz="1200" b="1" dirty="0">
                <a:solidFill>
                  <a:schemeClr val="bg1"/>
                </a:solidFill>
              </a:rPr>
              <a:t>승강기 설계의 한계 </a:t>
            </a:r>
            <a:endParaRPr lang="en-US" altLang="ko-KR" sz="1200" b="1" dirty="0">
              <a:solidFill>
                <a:schemeClr val="bg1"/>
              </a:solidFill>
            </a:endParaRPr>
          </a:p>
        </p:txBody>
      </p:sp>
      <p:sp>
        <p:nvSpPr>
          <p:cNvPr id="6"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TextBox 18"/>
          <p:cNvSpPr txBox="1"/>
          <p:nvPr/>
        </p:nvSpPr>
        <p:spPr>
          <a:xfrm>
            <a:off x="3521545" y="2348880"/>
            <a:ext cx="3847745" cy="397031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v"/>
            </a:pPr>
            <a:r>
              <a:rPr lang="ko-KR" altLang="en-US" sz="1200" b="1" dirty="0">
                <a:solidFill>
                  <a:schemeClr val="bg1"/>
                </a:solidFill>
                <a:latin typeface="맑은 고딕" panose="020B0503020000020004" pitchFamily="50" charset="-127"/>
                <a:ea typeface="맑은 고딕" panose="020B0503020000020004" pitchFamily="50" charset="-127"/>
              </a:rPr>
              <a:t>승강기 </a:t>
            </a:r>
            <a:r>
              <a:rPr lang="ko-KR" altLang="en-US" sz="1200" b="1" dirty="0" err="1">
                <a:solidFill>
                  <a:schemeClr val="bg1"/>
                </a:solidFill>
                <a:latin typeface="맑은 고딕" panose="020B0503020000020004" pitchFamily="50" charset="-127"/>
                <a:ea typeface="맑은 고딕" panose="020B0503020000020004" pitchFamily="50" charset="-127"/>
              </a:rPr>
              <a:t>카와</a:t>
            </a:r>
            <a:r>
              <a:rPr lang="ko-KR" altLang="en-US" sz="1200" b="1" dirty="0">
                <a:solidFill>
                  <a:schemeClr val="bg1"/>
                </a:solidFill>
                <a:latin typeface="맑은 고딕" panose="020B0503020000020004" pitchFamily="50" charset="-127"/>
                <a:ea typeface="맑은 고딕" panose="020B0503020000020004" pitchFamily="50" charset="-127"/>
              </a:rPr>
              <a:t> </a:t>
            </a:r>
            <a:r>
              <a:rPr lang="ko-KR" altLang="en-US" sz="1200" b="1" dirty="0" err="1">
                <a:solidFill>
                  <a:schemeClr val="bg1"/>
                </a:solidFill>
                <a:latin typeface="맑은 고딕" panose="020B0503020000020004" pitchFamily="50" charset="-127"/>
                <a:ea typeface="맑은 고딕" panose="020B0503020000020004" pitchFamily="50" charset="-127"/>
              </a:rPr>
              <a:t>균형추의</a:t>
            </a:r>
            <a:r>
              <a:rPr lang="ko-KR" altLang="en-US" sz="1200" b="1" dirty="0">
                <a:solidFill>
                  <a:schemeClr val="bg1"/>
                </a:solidFill>
                <a:latin typeface="맑은 고딕" panose="020B0503020000020004" pitchFamily="50" charset="-127"/>
                <a:ea typeface="맑은 고딕" panose="020B0503020000020004" pitchFamily="50" charset="-127"/>
              </a:rPr>
              <a:t> 무게의 불균형</a:t>
            </a:r>
            <a:endParaRPr lang="en-US" altLang="ko-KR" sz="1200" b="1" dirty="0">
              <a:solidFill>
                <a:schemeClr val="bg1"/>
              </a:solidFill>
              <a:latin typeface="맑은 고딕" panose="020B0503020000020004" pitchFamily="50" charset="-127"/>
              <a:ea typeface="맑은 고딕" panose="020B0503020000020004" pitchFamily="50" charset="-127"/>
            </a:endParaRPr>
          </a:p>
          <a:p>
            <a:pPr marL="342900" indent="-342900" algn="just">
              <a:lnSpc>
                <a:spcPct val="150000"/>
              </a:lnSpc>
              <a:buFont typeface="Wingdings" panose="05000000000000000000" pitchFamily="2" charset="2"/>
              <a:buChar char="v"/>
            </a:pPr>
            <a:endParaRPr lang="en-US" altLang="ko-KR" sz="1200" b="1" dirty="0">
              <a:solidFill>
                <a:schemeClr val="bg1"/>
              </a:solidFill>
              <a:latin typeface="맑은 고딕" panose="020B0503020000020004" pitchFamily="50" charset="-127"/>
              <a:ea typeface="맑은 고딕" panose="020B0503020000020004" pitchFamily="50" charset="-127"/>
            </a:endParaRPr>
          </a:p>
          <a:p>
            <a:pPr marL="342900" indent="-342900" algn="just">
              <a:lnSpc>
                <a:spcPct val="150000"/>
              </a:lnSpc>
              <a:buFont typeface="Wingdings" panose="05000000000000000000" pitchFamily="2" charset="2"/>
              <a:buChar char="v"/>
            </a:pPr>
            <a:r>
              <a:rPr lang="ko-KR" altLang="en-US" sz="1200" b="1" dirty="0" err="1">
                <a:solidFill>
                  <a:schemeClr val="bg1"/>
                </a:solidFill>
                <a:latin typeface="맑은 고딕" panose="020B0503020000020004" pitchFamily="50" charset="-127"/>
                <a:ea typeface="맑은 고딕" panose="020B0503020000020004" pitchFamily="50" charset="-127"/>
              </a:rPr>
              <a:t>균형추의</a:t>
            </a:r>
            <a:r>
              <a:rPr lang="ko-KR" altLang="en-US" sz="1200" b="1" dirty="0">
                <a:solidFill>
                  <a:schemeClr val="bg1"/>
                </a:solidFill>
                <a:latin typeface="맑은 고딕" panose="020B0503020000020004" pitchFamily="50" charset="-127"/>
                <a:ea typeface="맑은 고딕" panose="020B0503020000020004" pitchFamily="50" charset="-127"/>
              </a:rPr>
              <a:t> 무게 정원의 </a:t>
            </a:r>
            <a:r>
              <a:rPr lang="en-US" altLang="ko-KR" sz="1200" b="1" dirty="0">
                <a:solidFill>
                  <a:schemeClr val="bg1"/>
                </a:solidFill>
                <a:latin typeface="맑은 고딕" panose="020B0503020000020004" pitchFamily="50" charset="-127"/>
                <a:ea typeface="맑은 고딕" panose="020B0503020000020004" pitchFamily="50" charset="-127"/>
              </a:rPr>
              <a:t>50%</a:t>
            </a:r>
            <a:r>
              <a:rPr lang="ko-KR" altLang="en-US" sz="1200" b="1" dirty="0" err="1">
                <a:solidFill>
                  <a:schemeClr val="bg1"/>
                </a:solidFill>
                <a:latin typeface="맑은 고딕" panose="020B0503020000020004" pitchFamily="50" charset="-127"/>
                <a:ea typeface="맑은 고딕" panose="020B0503020000020004" pitchFamily="50" charset="-127"/>
              </a:rPr>
              <a:t>일때</a:t>
            </a:r>
            <a:r>
              <a:rPr lang="ko-KR" altLang="en-US" sz="1200" b="1" dirty="0">
                <a:solidFill>
                  <a:schemeClr val="bg1"/>
                </a:solidFill>
                <a:latin typeface="맑은 고딕" panose="020B0503020000020004" pitchFamily="50" charset="-127"/>
                <a:ea typeface="맑은 고딕" panose="020B0503020000020004" pitchFamily="50" charset="-127"/>
              </a:rPr>
              <a:t> </a:t>
            </a:r>
            <a:r>
              <a:rPr lang="en-US" altLang="ko-KR" sz="1200" b="1" dirty="0">
                <a:solidFill>
                  <a:schemeClr val="bg1"/>
                </a:solidFill>
                <a:latin typeface="맑은 고딕" panose="020B0503020000020004" pitchFamily="50" charset="-127"/>
                <a:ea typeface="맑은 고딕" panose="020B0503020000020004" pitchFamily="50" charset="-127"/>
              </a:rPr>
              <a:t>1:1</a:t>
            </a:r>
            <a:r>
              <a:rPr lang="ko-KR" altLang="en-US" sz="1200" b="1" dirty="0">
                <a:solidFill>
                  <a:schemeClr val="bg1"/>
                </a:solidFill>
                <a:latin typeface="맑은 고딕" panose="020B0503020000020004" pitchFamily="50" charset="-127"/>
                <a:ea typeface="맑은 고딕" panose="020B0503020000020004" pitchFamily="50" charset="-127"/>
              </a:rPr>
              <a:t>적용</a:t>
            </a:r>
            <a:endParaRPr lang="en-US" altLang="ko-KR" sz="1200" b="1" dirty="0">
              <a:solidFill>
                <a:schemeClr val="bg1"/>
              </a:solidFill>
              <a:latin typeface="맑은 고딕" panose="020B0503020000020004" pitchFamily="50" charset="-127"/>
              <a:ea typeface="맑은 고딕" panose="020B0503020000020004" pitchFamily="50" charset="-127"/>
            </a:endParaRPr>
          </a:p>
          <a:p>
            <a:pPr marL="342900" indent="-342900" algn="just">
              <a:lnSpc>
                <a:spcPct val="150000"/>
              </a:lnSpc>
              <a:buFont typeface="Wingdings" panose="05000000000000000000" pitchFamily="2" charset="2"/>
              <a:buChar char="v"/>
            </a:pPr>
            <a:endParaRPr lang="en-US" altLang="ko-KR" sz="1200" b="1" dirty="0">
              <a:solidFill>
                <a:schemeClr val="bg1"/>
              </a:solidFill>
              <a:latin typeface="맑은 고딕" panose="020B0503020000020004" pitchFamily="50" charset="-127"/>
              <a:ea typeface="맑은 고딕" panose="020B0503020000020004" pitchFamily="50" charset="-127"/>
            </a:endParaRPr>
          </a:p>
          <a:p>
            <a:pPr marL="342900" indent="-342900" algn="just">
              <a:lnSpc>
                <a:spcPct val="150000"/>
              </a:lnSpc>
              <a:buFont typeface="Wingdings" panose="05000000000000000000" pitchFamily="2" charset="2"/>
              <a:buChar char="v"/>
            </a:pPr>
            <a:r>
              <a:rPr lang="ko-KR" altLang="en-US" sz="1200" b="1" dirty="0">
                <a:solidFill>
                  <a:schemeClr val="bg1"/>
                </a:solidFill>
                <a:latin typeface="맑은 고딕" panose="020B0503020000020004" pitchFamily="50" charset="-127"/>
                <a:ea typeface="맑은 고딕" panose="020B0503020000020004" pitchFamily="50" charset="-127"/>
              </a:rPr>
              <a:t>무개의 불균형은 </a:t>
            </a:r>
            <a:r>
              <a:rPr lang="ko-KR" altLang="en-US" sz="1200" b="1" dirty="0" err="1">
                <a:solidFill>
                  <a:schemeClr val="bg1"/>
                </a:solidFill>
                <a:latin typeface="맑은 고딕" panose="020B0503020000020004" pitchFamily="50" charset="-127"/>
                <a:ea typeface="맑은 고딕" panose="020B0503020000020004" pitchFamily="50" charset="-127"/>
              </a:rPr>
              <a:t>시브에</a:t>
            </a:r>
            <a:r>
              <a:rPr lang="ko-KR" altLang="en-US" sz="1200" b="1" dirty="0">
                <a:solidFill>
                  <a:schemeClr val="bg1"/>
                </a:solidFill>
                <a:latin typeface="맑은 고딕" panose="020B0503020000020004" pitchFamily="50" charset="-127"/>
                <a:ea typeface="맑은 고딕" panose="020B0503020000020004" pitchFamily="50" charset="-127"/>
              </a:rPr>
              <a:t> 걸쳐진 로프의 마찰력으로 지탱되고 있으며 마찰력 저하는 권상 능력을 잃게 됨</a:t>
            </a:r>
            <a:r>
              <a:rPr lang="en-US" altLang="ko-KR" sz="1200" b="1" dirty="0">
                <a:solidFill>
                  <a:schemeClr val="bg1"/>
                </a:solidFill>
                <a:latin typeface="맑은 고딕" panose="020B0503020000020004" pitchFamily="50" charset="-127"/>
                <a:ea typeface="맑은 고딕" panose="020B0503020000020004" pitchFamily="50" charset="-127"/>
              </a:rPr>
              <a:t>.</a:t>
            </a:r>
          </a:p>
          <a:p>
            <a:pPr marL="342900" indent="-342900" algn="just">
              <a:lnSpc>
                <a:spcPct val="150000"/>
              </a:lnSpc>
              <a:buFont typeface="Wingdings" panose="05000000000000000000" pitchFamily="2" charset="2"/>
              <a:buChar char="v"/>
            </a:pPr>
            <a:endParaRPr lang="en-US" altLang="ko-KR" sz="1200" b="1" dirty="0">
              <a:solidFill>
                <a:schemeClr val="bg1"/>
              </a:solidFill>
              <a:latin typeface="맑은 고딕" panose="020B0503020000020004" pitchFamily="50" charset="-127"/>
              <a:ea typeface="맑은 고딕" panose="020B0503020000020004" pitchFamily="50" charset="-127"/>
            </a:endParaRPr>
          </a:p>
          <a:p>
            <a:pPr marL="342900" indent="-342900" algn="just">
              <a:lnSpc>
                <a:spcPct val="150000"/>
              </a:lnSpc>
              <a:buFont typeface="Wingdings" panose="05000000000000000000" pitchFamily="2" charset="2"/>
              <a:buChar char="v"/>
            </a:pPr>
            <a:r>
              <a:rPr lang="ko-KR" altLang="en-US" sz="1200" b="1" dirty="0" err="1">
                <a:solidFill>
                  <a:schemeClr val="bg1"/>
                </a:solidFill>
                <a:latin typeface="맑은 고딕" panose="020B0503020000020004" pitchFamily="50" charset="-127"/>
                <a:ea typeface="맑은 고딕" panose="020B0503020000020004" pitchFamily="50" charset="-127"/>
              </a:rPr>
              <a:t>권상능력을</a:t>
            </a:r>
            <a:r>
              <a:rPr lang="ko-KR" altLang="en-US" sz="1200" b="1" dirty="0">
                <a:solidFill>
                  <a:schemeClr val="bg1"/>
                </a:solidFill>
                <a:latin typeface="맑은 고딕" panose="020B0503020000020004" pitchFamily="50" charset="-127"/>
                <a:ea typeface="맑은 고딕" panose="020B0503020000020004" pitchFamily="50" charset="-127"/>
              </a:rPr>
              <a:t> 잃게 되는 또 다른 요인으로는 환경적 요인으로서 로프에 오일이 </a:t>
            </a:r>
            <a:r>
              <a:rPr lang="ko-KR" altLang="en-US" sz="1200" b="1" dirty="0" err="1">
                <a:solidFill>
                  <a:schemeClr val="bg1"/>
                </a:solidFill>
                <a:latin typeface="맑은 고딕" panose="020B0503020000020004" pitchFamily="50" charset="-127"/>
                <a:ea typeface="맑은 고딕" panose="020B0503020000020004" pitchFamily="50" charset="-127"/>
              </a:rPr>
              <a:t>함침되고</a:t>
            </a:r>
            <a:r>
              <a:rPr lang="ko-KR" altLang="en-US" sz="1200" b="1" dirty="0">
                <a:solidFill>
                  <a:schemeClr val="bg1"/>
                </a:solidFill>
                <a:latin typeface="맑은 고딕" panose="020B0503020000020004" pitchFamily="50" charset="-127"/>
                <a:ea typeface="맑은 고딕" panose="020B0503020000020004" pitchFamily="50" charset="-127"/>
              </a:rPr>
              <a:t> 외부에 </a:t>
            </a:r>
            <a:r>
              <a:rPr lang="ko-KR" altLang="en-US" sz="1200" b="1" dirty="0" err="1">
                <a:solidFill>
                  <a:schemeClr val="bg1"/>
                </a:solidFill>
                <a:latin typeface="맑은 고딕" panose="020B0503020000020004" pitchFamily="50" charset="-127"/>
                <a:ea typeface="맑은 고딕" panose="020B0503020000020004" pitchFamily="50" charset="-127"/>
              </a:rPr>
              <a:t>녹방지</a:t>
            </a:r>
            <a:r>
              <a:rPr lang="ko-KR" altLang="en-US" sz="1200" b="1" dirty="0">
                <a:solidFill>
                  <a:schemeClr val="bg1"/>
                </a:solidFill>
                <a:latin typeface="맑은 고딕" panose="020B0503020000020004" pitchFamily="50" charset="-127"/>
                <a:ea typeface="맑은 고딕" panose="020B0503020000020004" pitchFamily="50" charset="-127"/>
              </a:rPr>
              <a:t> 방청오일이 도포 되어져 있어 로프의 마찰력은 현저히 떨어지고 이때</a:t>
            </a:r>
            <a:r>
              <a:rPr lang="en-US" altLang="ko-KR" sz="1200" b="1" dirty="0">
                <a:solidFill>
                  <a:schemeClr val="bg1"/>
                </a:solidFill>
                <a:latin typeface="맑은 고딕" panose="020B0503020000020004" pitchFamily="50" charset="-127"/>
                <a:ea typeface="맑은 고딕" panose="020B0503020000020004" pitchFamily="50" charset="-127"/>
              </a:rPr>
              <a:t>, </a:t>
            </a:r>
            <a:r>
              <a:rPr lang="ko-KR" altLang="en-US" sz="1200" b="1" dirty="0">
                <a:solidFill>
                  <a:schemeClr val="bg1"/>
                </a:solidFill>
                <a:latin typeface="맑은 고딕" panose="020B0503020000020004" pitchFamily="50" charset="-127"/>
                <a:ea typeface="맑은 고딕" panose="020B0503020000020004" pitchFamily="50" charset="-127"/>
              </a:rPr>
              <a:t>로프의 하중 불균형이 발생 할 때 매우 </a:t>
            </a:r>
            <a:r>
              <a:rPr lang="ko-KR" altLang="en-US" sz="1200" b="1" dirty="0" err="1">
                <a:solidFill>
                  <a:schemeClr val="bg1"/>
                </a:solidFill>
                <a:latin typeface="맑은 고딕" panose="020B0503020000020004" pitchFamily="50" charset="-127"/>
                <a:ea typeface="맑은 고딕" panose="020B0503020000020004" pitchFamily="50" charset="-127"/>
              </a:rPr>
              <a:t>시브에서</a:t>
            </a:r>
            <a:r>
              <a:rPr lang="ko-KR" altLang="en-US" sz="1200" b="1" dirty="0">
                <a:solidFill>
                  <a:schemeClr val="bg1"/>
                </a:solidFill>
                <a:latin typeface="맑은 고딕" panose="020B0503020000020004" pitchFamily="50" charset="-127"/>
                <a:ea typeface="맑은 고딕" panose="020B0503020000020004" pitchFamily="50" charset="-127"/>
              </a:rPr>
              <a:t> 로프 슬립발생 하여 급상승 </a:t>
            </a:r>
            <a:r>
              <a:rPr lang="ko-KR" altLang="en-US" sz="1200" b="1" dirty="0" err="1">
                <a:solidFill>
                  <a:schemeClr val="bg1"/>
                </a:solidFill>
                <a:latin typeface="맑은 고딕" panose="020B0503020000020004" pitchFamily="50" charset="-127"/>
                <a:ea typeface="맑은 고딕" panose="020B0503020000020004" pitchFamily="50" charset="-127"/>
              </a:rPr>
              <a:t>급추락</a:t>
            </a:r>
            <a:r>
              <a:rPr lang="ko-KR" altLang="en-US" sz="1200" b="1" dirty="0">
                <a:solidFill>
                  <a:schemeClr val="bg1"/>
                </a:solidFill>
                <a:latin typeface="맑은 고딕" panose="020B0503020000020004" pitchFamily="50" charset="-127"/>
                <a:ea typeface="맑은 고딕" panose="020B0503020000020004" pitchFamily="50" charset="-127"/>
              </a:rPr>
              <a:t> 발생</a:t>
            </a:r>
            <a:r>
              <a:rPr lang="en-US" altLang="ko-KR" sz="1200" b="1" dirty="0">
                <a:solidFill>
                  <a:schemeClr val="bg1"/>
                </a:solidFill>
                <a:latin typeface="맑은 고딕" panose="020B0503020000020004" pitchFamily="50" charset="-127"/>
                <a:ea typeface="맑은 고딕" panose="020B0503020000020004" pitchFamily="50" charset="-127"/>
              </a:rPr>
              <a:t>. </a:t>
            </a:r>
          </a:p>
        </p:txBody>
      </p:sp>
      <p:sp>
        <p:nvSpPr>
          <p:cNvPr id="8"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pSp>
        <p:nvGrpSpPr>
          <p:cNvPr id="70" name="그룹 69"/>
          <p:cNvGrpSpPr/>
          <p:nvPr/>
        </p:nvGrpSpPr>
        <p:grpSpPr>
          <a:xfrm>
            <a:off x="591832" y="2451388"/>
            <a:ext cx="2875786" cy="3965981"/>
            <a:chOff x="3216693" y="688677"/>
            <a:chExt cx="3518025" cy="5340665"/>
          </a:xfrm>
        </p:grpSpPr>
        <p:sp>
          <p:nvSpPr>
            <p:cNvPr id="12" name="모서리가 둥근 직사각형 11"/>
            <p:cNvSpPr/>
            <p:nvPr/>
          </p:nvSpPr>
          <p:spPr>
            <a:xfrm>
              <a:off x="3491880" y="1412776"/>
              <a:ext cx="1584176"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latin typeface="굴림" panose="020B0600000101010101" pitchFamily="50" charset="-127"/>
                  <a:ea typeface="굴림" panose="020B0600000101010101" pitchFamily="50" charset="-127"/>
                </a:rPr>
                <a:t>주요핵심기술</a:t>
              </a:r>
              <a:endParaRPr lang="ko-KR" altLang="en-US" b="1" dirty="0">
                <a:latin typeface="굴림" panose="020B0600000101010101" pitchFamily="50" charset="-127"/>
                <a:ea typeface="굴림" panose="020B0600000101010101" pitchFamily="50" charset="-127"/>
              </a:endParaRPr>
            </a:p>
          </p:txBody>
        </p:sp>
        <p:sp>
          <p:nvSpPr>
            <p:cNvPr id="13" name="모서리가 둥근 직사각형 12"/>
            <p:cNvSpPr/>
            <p:nvPr/>
          </p:nvSpPr>
          <p:spPr>
            <a:xfrm>
              <a:off x="5151964" y="1412776"/>
              <a:ext cx="1436260" cy="360040"/>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기술 신뢰성</a:t>
              </a:r>
            </a:p>
          </p:txBody>
        </p:sp>
        <p:grpSp>
          <p:nvGrpSpPr>
            <p:cNvPr id="20" name="그룹 19"/>
            <p:cNvGrpSpPr/>
            <p:nvPr/>
          </p:nvGrpSpPr>
          <p:grpSpPr>
            <a:xfrm>
              <a:off x="3216693" y="688677"/>
              <a:ext cx="3363275" cy="5340665"/>
              <a:chOff x="784857" y="0"/>
              <a:chExt cx="6078261" cy="9547343"/>
            </a:xfrm>
            <a:effectLst/>
          </p:grpSpPr>
          <p:grpSp>
            <p:nvGrpSpPr>
              <p:cNvPr id="21" name="그룹 20"/>
              <p:cNvGrpSpPr/>
              <p:nvPr/>
            </p:nvGrpSpPr>
            <p:grpSpPr>
              <a:xfrm>
                <a:off x="784857" y="0"/>
                <a:ext cx="6078261" cy="9547343"/>
                <a:chOff x="784857" y="0"/>
                <a:chExt cx="6078261" cy="9547343"/>
              </a:xfrm>
            </p:grpSpPr>
            <p:pic>
              <p:nvPicPr>
                <p:cNvPr id="2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537" r="24763"/>
                <a:stretch/>
              </p:blipFill>
              <p:spPr bwMode="auto">
                <a:xfrm>
                  <a:off x="784857" y="0"/>
                  <a:ext cx="6078261" cy="9144000"/>
                </a:xfrm>
                <a:prstGeom prst="rect">
                  <a:avLst/>
                </a:prstGeom>
                <a:ln/>
              </p:spPr>
              <p:style>
                <a:lnRef idx="0">
                  <a:schemeClr val="dk1"/>
                </a:lnRef>
                <a:fillRef idx="3">
                  <a:schemeClr val="dk1"/>
                </a:fillRef>
                <a:effectRef idx="3">
                  <a:schemeClr val="dk1"/>
                </a:effectRef>
                <a:fontRef idx="minor">
                  <a:schemeClr val="lt1"/>
                </a:fontRef>
              </p:style>
            </p:pic>
            <p:pic>
              <p:nvPicPr>
                <p:cNvPr id="24" name="그림 23"/>
                <p:cNvPicPr>
                  <a:picLocks noChangeAspect="1"/>
                </p:cNvPicPr>
                <p:nvPr/>
              </p:nvPicPr>
              <p:blipFill rotWithShape="1">
                <a:blip r:embed="rId3" cstate="print">
                  <a:extLst>
                    <a:ext uri="{28A0092B-C50C-407E-A947-70E740481C1C}">
                      <a14:useLocalDpi xmlns:a14="http://schemas.microsoft.com/office/drawing/2010/main" val="0"/>
                    </a:ext>
                  </a:extLst>
                </a:blip>
                <a:srcRect l="43642" r="35273" b="3352"/>
                <a:stretch/>
              </p:blipFill>
              <p:spPr>
                <a:xfrm flipH="1">
                  <a:off x="3723931" y="3066219"/>
                  <a:ext cx="1270693" cy="3246382"/>
                </a:xfrm>
                <a:prstGeom prst="rect">
                  <a:avLst/>
                </a:prstGeom>
                <a:ln>
                  <a:noFill/>
                </a:ln>
                <a:effectLst>
                  <a:outerShdw blurRad="184150" dist="241300" dir="11520000" sx="110000" sy="110000" algn="ctr">
                    <a:srgbClr val="000000">
                      <a:alpha val="18000"/>
                    </a:srgbClr>
                  </a:outerShdw>
                  <a:softEdge rad="31750"/>
                </a:effectLst>
              </p:spPr>
            </p:pic>
            <p:pic>
              <p:nvPicPr>
                <p:cNvPr id="25" name="그림 24"/>
                <p:cNvPicPr>
                  <a:picLocks noChangeAspect="1"/>
                </p:cNvPicPr>
                <p:nvPr/>
              </p:nvPicPr>
              <p:blipFill rotWithShape="1">
                <a:blip r:embed="rId4" cstate="print">
                  <a:extLst>
                    <a:ext uri="{28A0092B-C50C-407E-A947-70E740481C1C}">
                      <a14:useLocalDpi xmlns:a14="http://schemas.microsoft.com/office/drawing/2010/main" val="0"/>
                    </a:ext>
                  </a:extLst>
                </a:blip>
                <a:srcRect l="31023" r="27632"/>
                <a:stretch/>
              </p:blipFill>
              <p:spPr>
                <a:xfrm>
                  <a:off x="2941761" y="6084168"/>
                  <a:ext cx="615255" cy="2232248"/>
                </a:xfrm>
                <a:prstGeom prst="rect">
                  <a:avLst/>
                </a:prstGeom>
                <a:effectLst>
                  <a:softEdge rad="127000"/>
                </a:effectLst>
              </p:spPr>
            </p:pic>
            <p:pic>
              <p:nvPicPr>
                <p:cNvPr id="26" name="그림 25"/>
                <p:cNvPicPr>
                  <a:picLocks noChangeAspect="1"/>
                </p:cNvPicPr>
                <p:nvPr/>
              </p:nvPicPr>
              <p:blipFill rotWithShape="1">
                <a:blip r:embed="rId5" cstate="print">
                  <a:extLst>
                    <a:ext uri="{28A0092B-C50C-407E-A947-70E740481C1C}">
                      <a14:useLocalDpi xmlns:a14="http://schemas.microsoft.com/office/drawing/2010/main" val="0"/>
                    </a:ext>
                  </a:extLst>
                </a:blip>
                <a:srcRect l="29820" r="20931"/>
                <a:stretch/>
              </p:blipFill>
              <p:spPr>
                <a:xfrm>
                  <a:off x="2420888" y="6112751"/>
                  <a:ext cx="575275" cy="2203665"/>
                </a:xfrm>
                <a:prstGeom prst="rect">
                  <a:avLst/>
                </a:prstGeom>
                <a:effectLst>
                  <a:softEdge rad="127000"/>
                </a:effectLst>
              </p:spPr>
            </p:pic>
            <p:pic>
              <p:nvPicPr>
                <p:cNvPr id="27" name="그림 26"/>
                <p:cNvPicPr>
                  <a:picLocks noChangeAspect="1"/>
                </p:cNvPicPr>
                <p:nvPr/>
              </p:nvPicPr>
              <p:blipFill rotWithShape="1">
                <a:blip r:embed="rId6" cstate="print">
                  <a:extLst>
                    <a:ext uri="{28A0092B-C50C-407E-A947-70E740481C1C}">
                      <a14:useLocalDpi xmlns:a14="http://schemas.microsoft.com/office/drawing/2010/main" val="0"/>
                    </a:ext>
                  </a:extLst>
                </a:blip>
                <a:srcRect l="9111" r="50000"/>
                <a:stretch/>
              </p:blipFill>
              <p:spPr>
                <a:xfrm flipH="1">
                  <a:off x="1802356" y="5783163"/>
                  <a:ext cx="690540" cy="2533253"/>
                </a:xfrm>
                <a:prstGeom prst="rect">
                  <a:avLst/>
                </a:prstGeom>
                <a:effectLst>
                  <a:softEdge rad="127000"/>
                </a:effectLst>
              </p:spPr>
            </p:pic>
            <p:cxnSp>
              <p:nvCxnSpPr>
                <p:cNvPr id="28" name="직선 화살표 연결선 27"/>
                <p:cNvCxnSpPr/>
                <p:nvPr/>
              </p:nvCxnSpPr>
              <p:spPr>
                <a:xfrm flipH="1">
                  <a:off x="5373216" y="3714291"/>
                  <a:ext cx="36004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직선 화살표 연결선 28"/>
                <p:cNvCxnSpPr/>
                <p:nvPr/>
              </p:nvCxnSpPr>
              <p:spPr>
                <a:xfrm>
                  <a:off x="2321877" y="3616135"/>
                  <a:ext cx="30361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직선 화살표 연결선 29"/>
                <p:cNvCxnSpPr/>
                <p:nvPr/>
              </p:nvCxnSpPr>
              <p:spPr>
                <a:xfrm flipH="1">
                  <a:off x="5625244" y="5652120"/>
                  <a:ext cx="39604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직선 화살표 연결선 30"/>
                <p:cNvCxnSpPr/>
                <p:nvPr/>
              </p:nvCxnSpPr>
              <p:spPr>
                <a:xfrm flipV="1">
                  <a:off x="2141856" y="1398954"/>
                  <a:ext cx="718459" cy="28234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2" name="직선 화살표 연결선 31"/>
                <p:cNvCxnSpPr/>
                <p:nvPr/>
              </p:nvCxnSpPr>
              <p:spPr>
                <a:xfrm flipH="1">
                  <a:off x="2775537" y="3143337"/>
                  <a:ext cx="512727"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p:nvPr/>
              </p:nvCxnSpPr>
              <p:spPr>
                <a:xfrm>
                  <a:off x="4563969" y="3159423"/>
                  <a:ext cx="604046" cy="0"/>
                </a:xfrm>
                <a:prstGeom prst="straightConnector1">
                  <a:avLst/>
                </a:prstGeom>
                <a:ln>
                  <a:solidFill>
                    <a:schemeClr val="bg1"/>
                  </a:solidFill>
                  <a:tailEnd type="arrow"/>
                </a:ln>
              </p:spPr>
              <p:style>
                <a:lnRef idx="1">
                  <a:schemeClr val="accent2"/>
                </a:lnRef>
                <a:fillRef idx="0">
                  <a:schemeClr val="accent2"/>
                </a:fillRef>
                <a:effectRef idx="0">
                  <a:schemeClr val="accent2"/>
                </a:effectRef>
                <a:fontRef idx="minor">
                  <a:schemeClr val="tx1"/>
                </a:fontRef>
              </p:style>
            </p:cxnSp>
            <p:cxnSp>
              <p:nvCxnSpPr>
                <p:cNvPr id="34" name="직선 화살표 연결선 33"/>
                <p:cNvCxnSpPr/>
                <p:nvPr/>
              </p:nvCxnSpPr>
              <p:spPr>
                <a:xfrm>
                  <a:off x="3941078" y="854334"/>
                  <a:ext cx="720080" cy="3551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직선 화살표 연결선 34"/>
                <p:cNvCxnSpPr/>
                <p:nvPr/>
              </p:nvCxnSpPr>
              <p:spPr>
                <a:xfrm flipH="1" flipV="1">
                  <a:off x="3836982" y="1129518"/>
                  <a:ext cx="648072" cy="3220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직선 화살표 연결선 35"/>
                <p:cNvCxnSpPr/>
                <p:nvPr/>
              </p:nvCxnSpPr>
              <p:spPr>
                <a:xfrm flipH="1" flipV="1">
                  <a:off x="3896480" y="6356096"/>
                  <a:ext cx="227962" cy="4881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7" name="원호 36"/>
                <p:cNvSpPr/>
                <p:nvPr/>
              </p:nvSpPr>
              <p:spPr>
                <a:xfrm>
                  <a:off x="2443750" y="497094"/>
                  <a:ext cx="1514367" cy="1440160"/>
                </a:xfrm>
                <a:prstGeom prst="arc">
                  <a:avLst>
                    <a:gd name="adj1" fmla="val 10827567"/>
                    <a:gd name="adj2" fmla="val 17627295"/>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ko-KR" altLang="en-US"/>
                </a:p>
              </p:txBody>
            </p:sp>
            <p:cxnSp>
              <p:nvCxnSpPr>
                <p:cNvPr id="38" name="직선 연결선 37"/>
                <p:cNvCxnSpPr/>
                <p:nvPr/>
              </p:nvCxnSpPr>
              <p:spPr>
                <a:xfrm flipV="1">
                  <a:off x="3178071" y="422566"/>
                  <a:ext cx="382590" cy="837066"/>
                </a:xfrm>
                <a:prstGeom prst="line">
                  <a:avLst/>
                </a:prstGeom>
              </p:spPr>
              <p:style>
                <a:lnRef idx="1">
                  <a:schemeClr val="dk1"/>
                </a:lnRef>
                <a:fillRef idx="0">
                  <a:schemeClr val="dk1"/>
                </a:fillRef>
                <a:effectRef idx="0">
                  <a:schemeClr val="dk1"/>
                </a:effectRef>
                <a:fontRef idx="minor">
                  <a:schemeClr val="tx1"/>
                </a:fontRef>
              </p:style>
            </p:cxnSp>
            <p:cxnSp>
              <p:nvCxnSpPr>
                <p:cNvPr id="39" name="직선 연결선 38"/>
                <p:cNvCxnSpPr/>
                <p:nvPr/>
              </p:nvCxnSpPr>
              <p:spPr>
                <a:xfrm flipH="1">
                  <a:off x="2321877" y="1259631"/>
                  <a:ext cx="856197" cy="0"/>
                </a:xfrm>
                <a:prstGeom prst="line">
                  <a:avLst/>
                </a:prstGeom>
              </p:spPr>
              <p:style>
                <a:lnRef idx="1">
                  <a:schemeClr val="dk1"/>
                </a:lnRef>
                <a:fillRef idx="0">
                  <a:schemeClr val="dk1"/>
                </a:fillRef>
                <a:effectRef idx="0">
                  <a:schemeClr val="dk1"/>
                </a:effectRef>
                <a:fontRef idx="minor">
                  <a:schemeClr val="tx1"/>
                </a:fontRef>
              </p:style>
            </p:cxnSp>
            <p:sp>
              <p:nvSpPr>
                <p:cNvPr id="40" name="오른쪽 화살표 39"/>
                <p:cNvSpPr/>
                <p:nvPr/>
              </p:nvSpPr>
              <p:spPr>
                <a:xfrm rot="1048555" flipV="1">
                  <a:off x="3408740" y="510761"/>
                  <a:ext cx="830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오른쪽 화살표 40"/>
                <p:cNvSpPr/>
                <p:nvPr/>
              </p:nvSpPr>
              <p:spPr>
                <a:xfrm rot="5400000" flipV="1">
                  <a:off x="2409307" y="1161272"/>
                  <a:ext cx="830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2" name="직선 연결선 41"/>
                <p:cNvCxnSpPr/>
                <p:nvPr/>
              </p:nvCxnSpPr>
              <p:spPr>
                <a:xfrm>
                  <a:off x="4797151" y="2048228"/>
                  <a:ext cx="896809" cy="0"/>
                </a:xfrm>
                <a:prstGeom prst="line">
                  <a:avLst/>
                </a:prstGeom>
              </p:spPr>
              <p:style>
                <a:lnRef idx="1">
                  <a:schemeClr val="dk1"/>
                </a:lnRef>
                <a:fillRef idx="0">
                  <a:schemeClr val="dk1"/>
                </a:fillRef>
                <a:effectRef idx="0">
                  <a:schemeClr val="dk1"/>
                </a:effectRef>
                <a:fontRef idx="minor">
                  <a:schemeClr val="tx1"/>
                </a:fontRef>
              </p:style>
            </p:cxnSp>
            <p:cxnSp>
              <p:nvCxnSpPr>
                <p:cNvPr id="43" name="직선 연결선 42"/>
                <p:cNvCxnSpPr/>
                <p:nvPr/>
              </p:nvCxnSpPr>
              <p:spPr>
                <a:xfrm flipV="1">
                  <a:off x="4797151" y="1225653"/>
                  <a:ext cx="375967" cy="822575"/>
                </a:xfrm>
                <a:prstGeom prst="line">
                  <a:avLst/>
                </a:prstGeom>
              </p:spPr>
              <p:style>
                <a:lnRef idx="1">
                  <a:schemeClr val="dk1"/>
                </a:lnRef>
                <a:fillRef idx="0">
                  <a:schemeClr val="dk1"/>
                </a:fillRef>
                <a:effectRef idx="0">
                  <a:schemeClr val="dk1"/>
                </a:effectRef>
                <a:fontRef idx="minor">
                  <a:schemeClr val="tx1"/>
                </a:fontRef>
              </p:style>
            </p:cxnSp>
            <p:sp>
              <p:nvSpPr>
                <p:cNvPr id="44" name="원호 43"/>
                <p:cNvSpPr/>
                <p:nvPr/>
              </p:nvSpPr>
              <p:spPr>
                <a:xfrm rot="5110483">
                  <a:off x="4108082" y="1308027"/>
                  <a:ext cx="1514367" cy="1440160"/>
                </a:xfrm>
                <a:prstGeom prst="arc">
                  <a:avLst>
                    <a:gd name="adj1" fmla="val 12530976"/>
                    <a:gd name="adj2" fmla="val 16443245"/>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ko-KR" altLang="en-US"/>
                </a:p>
              </p:txBody>
            </p:sp>
            <p:sp>
              <p:nvSpPr>
                <p:cNvPr id="45" name="오른쪽 화살표 44"/>
                <p:cNvSpPr/>
                <p:nvPr/>
              </p:nvSpPr>
              <p:spPr>
                <a:xfrm rot="5017520" flipV="1">
                  <a:off x="5542528" y="1962601"/>
                  <a:ext cx="830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오른쪽 화살표 45"/>
                <p:cNvSpPr/>
                <p:nvPr/>
              </p:nvSpPr>
              <p:spPr>
                <a:xfrm rot="12703590" flipV="1">
                  <a:off x="5154073" y="1335052"/>
                  <a:ext cx="830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TextBox 46"/>
                <p:cNvSpPr txBox="1"/>
                <p:nvPr/>
              </p:nvSpPr>
              <p:spPr>
                <a:xfrm>
                  <a:off x="939265" y="9028703"/>
                  <a:ext cx="5759348" cy="518640"/>
                </a:xfrm>
                <a:prstGeom prst="rect">
                  <a:avLst/>
                </a:prstGeom>
                <a:noFill/>
              </p:spPr>
              <p:txBody>
                <a:bodyPr wrap="square" rtlCol="0">
                  <a:spAutoFit/>
                </a:bodyPr>
                <a:lstStyle/>
                <a:p>
                  <a:endParaRPr lang="en-US" altLang="ko-KR" sz="800" b="1" dirty="0">
                    <a:effectLst>
                      <a:outerShdw blurRad="38100" dist="38100" dir="2700000" algn="tl">
                        <a:srgbClr val="000000">
                          <a:alpha val="43137"/>
                        </a:srgbClr>
                      </a:outerShdw>
                    </a:effectLst>
                  </a:endParaRPr>
                </a:p>
              </p:txBody>
            </p:sp>
            <p:cxnSp>
              <p:nvCxnSpPr>
                <p:cNvPr id="48" name="직선 화살표 연결선 47"/>
                <p:cNvCxnSpPr/>
                <p:nvPr/>
              </p:nvCxnSpPr>
              <p:spPr>
                <a:xfrm flipV="1">
                  <a:off x="4581128" y="6388100"/>
                  <a:ext cx="216024" cy="456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직선 화살표 연결선 48"/>
                <p:cNvCxnSpPr/>
                <p:nvPr/>
              </p:nvCxnSpPr>
              <p:spPr>
                <a:xfrm>
                  <a:off x="2231239" y="2489616"/>
                  <a:ext cx="30361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0" name="직선 화살표 연결선 49"/>
                <p:cNvCxnSpPr/>
                <p:nvPr/>
              </p:nvCxnSpPr>
              <p:spPr>
                <a:xfrm>
                  <a:off x="2659348" y="3112392"/>
                  <a:ext cx="0" cy="3090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직선 화살표 연결선 50"/>
                <p:cNvCxnSpPr/>
                <p:nvPr/>
              </p:nvCxnSpPr>
              <p:spPr>
                <a:xfrm flipV="1">
                  <a:off x="2657171" y="2791702"/>
                  <a:ext cx="0" cy="2938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직선 화살표 연결선 51"/>
                <p:cNvCxnSpPr/>
                <p:nvPr/>
              </p:nvCxnSpPr>
              <p:spPr>
                <a:xfrm>
                  <a:off x="5336244" y="3186242"/>
                  <a:ext cx="0" cy="3090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직선 화살표 연결선 52"/>
                <p:cNvCxnSpPr/>
                <p:nvPr/>
              </p:nvCxnSpPr>
              <p:spPr>
                <a:xfrm flipV="1">
                  <a:off x="5334067" y="2865552"/>
                  <a:ext cx="0" cy="2938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 name="직선 화살표 연결선 73"/>
                <p:cNvCxnSpPr/>
                <p:nvPr/>
              </p:nvCxnSpPr>
              <p:spPr>
                <a:xfrm flipH="1">
                  <a:off x="3760095" y="8073603"/>
                  <a:ext cx="39604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2" name="자유형 21"/>
              <p:cNvSpPr/>
              <p:nvPr/>
            </p:nvSpPr>
            <p:spPr>
              <a:xfrm>
                <a:off x="2573335" y="1281815"/>
                <a:ext cx="104770" cy="2743438"/>
              </a:xfrm>
              <a:custGeom>
                <a:avLst/>
                <a:gdLst>
                  <a:gd name="connsiteX0" fmla="*/ 77658 w 104769"/>
                  <a:gd name="connsiteY0" fmla="*/ 0 h 2758569"/>
                  <a:gd name="connsiteX1" fmla="*/ 54605 w 104769"/>
                  <a:gd name="connsiteY1" fmla="*/ 507147 h 2758569"/>
                  <a:gd name="connsiteX2" fmla="*/ 817 w 104769"/>
                  <a:gd name="connsiteY2" fmla="*/ 1313970 h 2758569"/>
                  <a:gd name="connsiteX3" fmla="*/ 100710 w 104769"/>
                  <a:gd name="connsiteY3" fmla="*/ 2259106 h 2758569"/>
                  <a:gd name="connsiteX4" fmla="*/ 85342 w 104769"/>
                  <a:gd name="connsiteY4" fmla="*/ 2758569 h 275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69" h="2758569">
                    <a:moveTo>
                      <a:pt x="77658" y="0"/>
                    </a:moveTo>
                    <a:cubicBezTo>
                      <a:pt x="72535" y="144076"/>
                      <a:pt x="67412" y="288152"/>
                      <a:pt x="54605" y="507147"/>
                    </a:cubicBezTo>
                    <a:cubicBezTo>
                      <a:pt x="41798" y="726142"/>
                      <a:pt x="-6867" y="1021977"/>
                      <a:pt x="817" y="1313970"/>
                    </a:cubicBezTo>
                    <a:cubicBezTo>
                      <a:pt x="8501" y="1605963"/>
                      <a:pt x="86623" y="2018340"/>
                      <a:pt x="100710" y="2259106"/>
                    </a:cubicBezTo>
                    <a:cubicBezTo>
                      <a:pt x="114797" y="2499872"/>
                      <a:pt x="87903" y="2691974"/>
                      <a:pt x="85342" y="2758569"/>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grpSp>
        <p:cxnSp>
          <p:nvCxnSpPr>
            <p:cNvPr id="55" name="직선 연결선 54"/>
            <p:cNvCxnSpPr/>
            <p:nvPr/>
          </p:nvCxnSpPr>
          <p:spPr>
            <a:xfrm>
              <a:off x="5730591" y="1882850"/>
              <a:ext cx="0" cy="1091102"/>
            </a:xfrm>
            <a:prstGeom prst="line">
              <a:avLst/>
            </a:prstGeom>
          </p:spPr>
          <p:style>
            <a:lnRef idx="1">
              <a:schemeClr val="dk1"/>
            </a:lnRef>
            <a:fillRef idx="0">
              <a:schemeClr val="dk1"/>
            </a:fillRef>
            <a:effectRef idx="0">
              <a:schemeClr val="dk1"/>
            </a:effectRef>
            <a:fontRef idx="minor">
              <a:schemeClr val="tx1"/>
            </a:fontRef>
          </p:style>
        </p:cxnSp>
        <p:cxnSp>
          <p:nvCxnSpPr>
            <p:cNvPr id="56" name="직선 연결선 55"/>
            <p:cNvCxnSpPr/>
            <p:nvPr/>
          </p:nvCxnSpPr>
          <p:spPr>
            <a:xfrm>
              <a:off x="4257596" y="1425317"/>
              <a:ext cx="0" cy="1514570"/>
            </a:xfrm>
            <a:prstGeom prst="line">
              <a:avLst/>
            </a:prstGeom>
          </p:spPr>
          <p:style>
            <a:lnRef idx="1">
              <a:schemeClr val="dk1"/>
            </a:lnRef>
            <a:fillRef idx="0">
              <a:schemeClr val="dk1"/>
            </a:fillRef>
            <a:effectRef idx="0">
              <a:schemeClr val="dk1"/>
            </a:effectRef>
            <a:fontRef idx="minor">
              <a:schemeClr val="tx1"/>
            </a:fontRef>
          </p:style>
        </p:cxnSp>
        <p:pic>
          <p:nvPicPr>
            <p:cNvPr id="5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0467" y="1583448"/>
              <a:ext cx="897274" cy="21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1489" y="2009329"/>
              <a:ext cx="537807" cy="15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5626" y="2625065"/>
              <a:ext cx="696330" cy="17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6654" y="2682001"/>
              <a:ext cx="778064" cy="17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4159" y="3779347"/>
              <a:ext cx="374785" cy="1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5754" y="4546009"/>
              <a:ext cx="635578" cy="24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5159" y="5122073"/>
              <a:ext cx="797881" cy="16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80389" y="2346884"/>
              <a:ext cx="813494" cy="25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53381" y="1448275"/>
              <a:ext cx="867382" cy="15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36726" y="925055"/>
              <a:ext cx="1221091" cy="15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90778" y="1882850"/>
              <a:ext cx="504378" cy="22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직선 화살표 연결선 67"/>
            <p:cNvCxnSpPr>
              <a:stCxn id="67" idx="3"/>
            </p:cNvCxnSpPr>
            <p:nvPr/>
          </p:nvCxnSpPr>
          <p:spPr>
            <a:xfrm flipV="1">
              <a:off x="5095156" y="1888041"/>
              <a:ext cx="176835" cy="105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직선 연결선 68"/>
            <p:cNvCxnSpPr/>
            <p:nvPr/>
          </p:nvCxnSpPr>
          <p:spPr>
            <a:xfrm>
              <a:off x="4673216" y="1115616"/>
              <a:ext cx="880295" cy="434587"/>
            </a:xfrm>
            <a:prstGeom prst="line">
              <a:avLst/>
            </a:prstGeom>
          </p:spPr>
          <p:style>
            <a:lnRef idx="1">
              <a:schemeClr val="dk1"/>
            </a:lnRef>
            <a:fillRef idx="0">
              <a:schemeClr val="dk1"/>
            </a:fillRef>
            <a:effectRef idx="0">
              <a:schemeClr val="dk1"/>
            </a:effectRef>
            <a:fontRef idx="minor">
              <a:schemeClr val="tx1"/>
            </a:fontRef>
          </p:style>
        </p:cxnSp>
      </p:grpSp>
      <p:sp>
        <p:nvSpPr>
          <p:cNvPr id="2" name="TextBox 1"/>
          <p:cNvSpPr txBox="1"/>
          <p:nvPr/>
        </p:nvSpPr>
        <p:spPr>
          <a:xfrm>
            <a:off x="7668344" y="4978761"/>
            <a:ext cx="1440160" cy="1015663"/>
          </a:xfrm>
          <a:prstGeom prst="rect">
            <a:avLst/>
          </a:prstGeom>
          <a:noFill/>
        </p:spPr>
        <p:txBody>
          <a:bodyPr wrap="square" rtlCol="0">
            <a:spAutoFit/>
          </a:bodyPr>
          <a:lstStyle/>
          <a:p>
            <a:r>
              <a:rPr lang="ko-KR" altLang="en-US" sz="1000" dirty="0"/>
              <a:t>그래서 반듯이 로프의 장력이 균일하게 해서 권상기 </a:t>
            </a:r>
            <a:r>
              <a:rPr lang="ko-KR" altLang="en-US" sz="1000" dirty="0" err="1"/>
              <a:t>시브에</a:t>
            </a:r>
            <a:r>
              <a:rPr lang="ko-KR" altLang="en-US" sz="1000" dirty="0"/>
              <a:t> 마찰력을 높여 </a:t>
            </a:r>
            <a:r>
              <a:rPr lang="ko-KR" altLang="en-US" sz="1000" dirty="0" err="1"/>
              <a:t>카와</a:t>
            </a:r>
            <a:r>
              <a:rPr lang="ko-KR" altLang="en-US" sz="1000" dirty="0"/>
              <a:t> </a:t>
            </a:r>
            <a:r>
              <a:rPr lang="ko-KR" altLang="en-US" sz="1000" dirty="0" err="1"/>
              <a:t>균형추의</a:t>
            </a:r>
            <a:r>
              <a:rPr lang="ko-KR" altLang="en-US" sz="1000" dirty="0"/>
              <a:t> 무게 불균형을 보장 해야 함</a:t>
            </a:r>
            <a:r>
              <a:rPr lang="en-US" altLang="ko-KR" sz="1000" dirty="0"/>
              <a:t>.</a:t>
            </a:r>
            <a:endParaRPr lang="ko-KR" altLang="en-US" sz="1000" dirty="0"/>
          </a:p>
        </p:txBody>
      </p:sp>
      <p:sp>
        <p:nvSpPr>
          <p:cNvPr id="71" name="모서리가 둥근 직사각형 70"/>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72" name="모서리가 둥근 직사각형 71"/>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79" name="모서리가 둥근 직사각형 78"/>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80" name="모서리가 둥근 직사각형 79"/>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59787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1520" y="1861374"/>
            <a:ext cx="4680520" cy="369332"/>
          </a:xfrm>
          <a:prstGeom prst="rect">
            <a:avLst/>
          </a:prstGeom>
          <a:noFill/>
        </p:spPr>
        <p:txBody>
          <a:bodyPr wrap="square" rtlCol="0">
            <a:spAutoFit/>
          </a:bodyPr>
          <a:lstStyle/>
          <a:p>
            <a:pPr>
              <a:lnSpc>
                <a:spcPct val="150000"/>
              </a:lnSpc>
            </a:pPr>
            <a:r>
              <a:rPr lang="en-US" altLang="ko-KR" sz="1200" b="1" dirty="0">
                <a:solidFill>
                  <a:schemeClr val="bg1"/>
                </a:solidFill>
              </a:rPr>
              <a:t>5. </a:t>
            </a:r>
            <a:r>
              <a:rPr lang="ko-KR" altLang="en-US" sz="1200" b="1" dirty="0">
                <a:solidFill>
                  <a:schemeClr val="bg1"/>
                </a:solidFill>
              </a:rPr>
              <a:t>법률적 요구 조건 때문 </a:t>
            </a:r>
            <a:endParaRPr lang="en-US" altLang="ko-KR" sz="1200" dirty="0">
              <a:solidFill>
                <a:schemeClr val="bg1"/>
              </a:solidFill>
            </a:endParaRPr>
          </a:p>
        </p:txBody>
      </p:sp>
      <p:sp>
        <p:nvSpPr>
          <p:cNvPr id="6"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14" name="표 13"/>
          <p:cNvGraphicFramePr>
            <a:graphicFrameLocks noGrp="1"/>
          </p:cNvGraphicFramePr>
          <p:nvPr>
            <p:extLst>
              <p:ext uri="{D42A27DB-BD31-4B8C-83A1-F6EECF244321}">
                <p14:modId xmlns:p14="http://schemas.microsoft.com/office/powerpoint/2010/main" val="3228352666"/>
              </p:ext>
            </p:extLst>
          </p:nvPr>
        </p:nvGraphicFramePr>
        <p:xfrm>
          <a:off x="357313" y="2276872"/>
          <a:ext cx="8248973" cy="4224045"/>
        </p:xfrm>
        <a:graphic>
          <a:graphicData uri="http://schemas.openxmlformats.org/drawingml/2006/table">
            <a:tbl>
              <a:tblPr>
                <a:effectLst>
                  <a:outerShdw blurRad="50800" dist="38100" dir="10800000" algn="r" rotWithShape="0">
                    <a:prstClr val="black">
                      <a:alpha val="40000"/>
                    </a:prstClr>
                  </a:outerShdw>
                </a:effectLst>
              </a:tblPr>
              <a:tblGrid>
                <a:gridCol w="1872961">
                  <a:extLst>
                    <a:ext uri="{9D8B030D-6E8A-4147-A177-3AD203B41FA5}">
                      <a16:colId xmlns:a16="http://schemas.microsoft.com/office/drawing/2014/main" val="20000"/>
                    </a:ext>
                  </a:extLst>
                </a:gridCol>
                <a:gridCol w="4836975">
                  <a:extLst>
                    <a:ext uri="{9D8B030D-6E8A-4147-A177-3AD203B41FA5}">
                      <a16:colId xmlns:a16="http://schemas.microsoft.com/office/drawing/2014/main" val="20001"/>
                    </a:ext>
                  </a:extLst>
                </a:gridCol>
                <a:gridCol w="1539037">
                  <a:extLst>
                    <a:ext uri="{9D8B030D-6E8A-4147-A177-3AD203B41FA5}">
                      <a16:colId xmlns:a16="http://schemas.microsoft.com/office/drawing/2014/main" val="20002"/>
                    </a:ext>
                  </a:extLst>
                </a:gridCol>
              </a:tblGrid>
              <a:tr h="477188">
                <a:tc>
                  <a:txBody>
                    <a:bodyPr/>
                    <a:lstStyle/>
                    <a:p>
                      <a:pPr marL="0" marR="0" indent="0" algn="ctr" fontAlgn="base" latinLnBrk="0">
                        <a:lnSpc>
                          <a:spcPct val="160000"/>
                        </a:lnSpc>
                        <a:spcBef>
                          <a:spcPts val="0"/>
                        </a:spcBef>
                        <a:spcAft>
                          <a:spcPts val="0"/>
                        </a:spcAft>
                      </a:pPr>
                      <a:r>
                        <a:rPr lang="ko-KR" altLang="en-US" sz="1000" b="1" kern="0" spc="0" dirty="0">
                          <a:solidFill>
                            <a:schemeClr val="bg1"/>
                          </a:solidFill>
                          <a:effectLst/>
                          <a:latin typeface="맑은 고딕" panose="020B0503020000020004" pitchFamily="50" charset="-127"/>
                          <a:ea typeface="맑은 고딕" panose="020B0503020000020004" pitchFamily="50" charset="-127"/>
                        </a:rPr>
                        <a:t>구 분</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60000"/>
                        </a:lnSpc>
                        <a:spcBef>
                          <a:spcPts val="0"/>
                        </a:spcBef>
                        <a:spcAft>
                          <a:spcPts val="0"/>
                        </a:spcAft>
                      </a:pPr>
                      <a:r>
                        <a:rPr lang="ko-KR" altLang="en-US" sz="1000" b="1" kern="0" spc="0" dirty="0">
                          <a:solidFill>
                            <a:schemeClr val="bg1"/>
                          </a:solidFill>
                          <a:effectLst/>
                          <a:latin typeface="맑은 고딕" panose="020B0503020000020004" pitchFamily="50" charset="-127"/>
                          <a:ea typeface="맑은 고딕" panose="020B0503020000020004" pitchFamily="50" charset="-127"/>
                        </a:rPr>
                        <a:t>승강기 안전검사기준</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시행</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2017.1.28]  [</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국민 </a:t>
                      </a:r>
                      <a:r>
                        <a:rPr lang="ko-KR" altLang="en-US" sz="1000" b="1" kern="0" spc="0" dirty="0" err="1">
                          <a:solidFill>
                            <a:schemeClr val="bg1"/>
                          </a:solidFill>
                          <a:effectLst/>
                          <a:latin typeface="맑은 고딕" panose="020B0503020000020004" pitchFamily="50" charset="-127"/>
                          <a:ea typeface="맑은 고딕" panose="020B0503020000020004" pitchFamily="50" charset="-127"/>
                        </a:rPr>
                        <a:t>안전처</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 고시 제</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2016-143</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호</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승강기 검사기준</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고시 내용</a:t>
                      </a: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E5E5E5"/>
                    </a:solidFill>
                  </a:tcPr>
                </a:tc>
                <a:tc>
                  <a:txBody>
                    <a:bodyPr/>
                    <a:lstStyle/>
                    <a:p>
                      <a:pPr marL="0" marR="0" indent="0" algn="ctr" fontAlgn="base" latinLnBrk="0">
                        <a:lnSpc>
                          <a:spcPct val="160000"/>
                        </a:lnSpc>
                        <a:spcBef>
                          <a:spcPts val="0"/>
                        </a:spcBef>
                        <a:spcAft>
                          <a:spcPts val="0"/>
                        </a:spcAft>
                      </a:pPr>
                      <a:r>
                        <a:rPr lang="ko-KR" altLang="en-US" sz="1000" b="1" kern="0" spc="0">
                          <a:solidFill>
                            <a:schemeClr val="bg1"/>
                          </a:solidFill>
                          <a:effectLst/>
                          <a:latin typeface="맑은 고딕" panose="020B0503020000020004" pitchFamily="50" charset="-127"/>
                          <a:ea typeface="맑은 고딕" panose="020B0503020000020004" pitchFamily="50" charset="-127"/>
                        </a:rPr>
                        <a:t>비 고</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1590"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0000"/>
                  </a:ext>
                </a:extLst>
              </a:tr>
              <a:tr h="477188">
                <a:tc>
                  <a:txBody>
                    <a:bodyPr/>
                    <a:lstStyle/>
                    <a:p>
                      <a:pPr marL="180975" marR="0" lvl="0" indent="-180975" algn="just" fontAlgn="base" latinLnBrk="1">
                        <a:lnSpc>
                          <a:spcPct val="160000"/>
                        </a:lnSpc>
                        <a:spcBef>
                          <a:spcPts val="0"/>
                        </a:spcBef>
                        <a:spcAft>
                          <a:spcPts val="0"/>
                        </a:spcAft>
                        <a:buFont typeface="+mj-lt"/>
                        <a:buAutoNum type="arabicPeriod"/>
                      </a:pPr>
                      <a:r>
                        <a:rPr lang="ko-KR" altLang="en-US" sz="1000" b="1" kern="0" spc="0">
                          <a:solidFill>
                            <a:schemeClr val="bg1"/>
                          </a:solidFill>
                          <a:effectLst/>
                          <a:latin typeface="맑은 고딕" panose="020B0503020000020004" pitchFamily="50" charset="-127"/>
                          <a:ea typeface="맑은 고딕" panose="020B0503020000020004" pitchFamily="50" charset="-127"/>
                        </a:rPr>
                        <a:t>전기식 엘리베이터</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361950" marR="0" indent="-36195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9.5.1</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60" dirty="0">
                          <a:solidFill>
                            <a:schemeClr val="bg1"/>
                          </a:solidFill>
                          <a:effectLst/>
                          <a:latin typeface="맑은 고딕" panose="020B0503020000020004" pitchFamily="50" charset="-127"/>
                          <a:ea typeface="맑은 고딕" panose="020B0503020000020004" pitchFamily="50" charset="-127"/>
                        </a:rPr>
                        <a:t>로프 또는 체인의 끝부분에는 현수로프 또는 체인의 </a:t>
                      </a:r>
                      <a:r>
                        <a:rPr lang="ko-KR" altLang="en-US" sz="1000" b="1" kern="0" spc="-60" dirty="0">
                          <a:solidFill>
                            <a:srgbClr val="FF0000"/>
                          </a:solidFill>
                          <a:effectLst/>
                          <a:latin typeface="맑은 고딕" panose="020B0503020000020004" pitchFamily="50" charset="-127"/>
                          <a:ea typeface="맑은 고딕" panose="020B0503020000020004" pitchFamily="50" charset="-127"/>
                        </a:rPr>
                        <a:t>장력을 자동으로 균등하게 하는 장치</a:t>
                      </a:r>
                      <a:r>
                        <a:rPr lang="ko-KR" altLang="en-US" sz="1000" b="1" kern="0" spc="-6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6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별표 </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1] 46 </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페이지</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7552">
                <a:tc>
                  <a:txBody>
                    <a:bodyPr/>
                    <a:lstStyle/>
                    <a:p>
                      <a:pPr marL="0" marR="0" indent="0" algn="just" fontAlgn="base" latinLnBrk="1">
                        <a:lnSpc>
                          <a:spcPct val="160000"/>
                        </a:lnSpc>
                        <a:spcBef>
                          <a:spcPts val="0"/>
                        </a:spcBef>
                        <a:spcAft>
                          <a:spcPts val="0"/>
                        </a:spcAft>
                      </a:pPr>
                      <a:r>
                        <a:rPr lang="en-US" altLang="ko-KR" sz="1000" b="1" kern="0" spc="0" dirty="0">
                          <a:solidFill>
                            <a:schemeClr val="bg1"/>
                          </a:solidFill>
                          <a:effectLst/>
                          <a:latin typeface="맑은 고딕" panose="020B0503020000020004" pitchFamily="50" charset="-127"/>
                          <a:ea typeface="맑은 고딕" panose="020B0503020000020004" pitchFamily="50" charset="-127"/>
                        </a:rPr>
                        <a:t>2. </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유압식 엘리베이터</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361950" marR="0" indent="-36195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9.3.1</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60" dirty="0">
                          <a:solidFill>
                            <a:schemeClr val="bg1"/>
                          </a:solidFill>
                          <a:effectLst/>
                          <a:latin typeface="맑은 고딕" panose="020B0503020000020004" pitchFamily="50" charset="-127"/>
                          <a:ea typeface="맑은 고딕" panose="020B0503020000020004" pitchFamily="50" charset="-127"/>
                        </a:rPr>
                        <a:t>로프 또는 체인의 끝부분에는 현수로프 또는 체인의 </a:t>
                      </a:r>
                      <a:r>
                        <a:rPr lang="ko-KR" altLang="en-US" sz="1000" b="1" kern="0" spc="-60" dirty="0">
                          <a:solidFill>
                            <a:srgbClr val="FF0000"/>
                          </a:solidFill>
                          <a:effectLst/>
                          <a:latin typeface="맑은 고딕" panose="020B0503020000020004" pitchFamily="50" charset="-127"/>
                          <a:ea typeface="맑은 고딕" panose="020B0503020000020004" pitchFamily="50" charset="-127"/>
                        </a:rPr>
                        <a:t>장력을 자동으로 균등하게 하는 장치</a:t>
                      </a:r>
                      <a:r>
                        <a:rPr lang="ko-KR" altLang="en-US" sz="1000" b="1" kern="0" spc="-6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60" dirty="0">
                          <a:solidFill>
                            <a:schemeClr val="bg1"/>
                          </a:solidFill>
                          <a:effectLst/>
                          <a:latin typeface="맑은 고딕" panose="020B0503020000020004" pitchFamily="50" charset="-127"/>
                          <a:ea typeface="맑은 고딕" panose="020B0503020000020004" pitchFamily="50" charset="-127"/>
                        </a:rPr>
                        <a:t>. </a:t>
                      </a:r>
                    </a:p>
                    <a:p>
                      <a:pPr marL="361950" marR="0" indent="0" algn="just" fontAlgn="base" latinLnBrk="1">
                        <a:lnSpc>
                          <a:spcPct val="160000"/>
                        </a:lnSpc>
                        <a:spcBef>
                          <a:spcPts val="0"/>
                        </a:spcBef>
                        <a:spcAft>
                          <a:spcPts val="0"/>
                        </a:spcAft>
                      </a:pPr>
                      <a:r>
                        <a:rPr lang="ko-KR" altLang="en-US" sz="1000" b="1" kern="0" spc="-30" dirty="0">
                          <a:solidFill>
                            <a:schemeClr val="bg1"/>
                          </a:solidFill>
                          <a:effectLst/>
                          <a:latin typeface="맑은 고딕" panose="020B0503020000020004" pitchFamily="50" charset="-127"/>
                          <a:ea typeface="맑은 고딕" panose="020B0503020000020004" pitchFamily="50" charset="-127"/>
                        </a:rPr>
                        <a:t>동</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일 축에 여러 개의 회전 </a:t>
                      </a:r>
                      <a:r>
                        <a:rPr lang="ko-KR" altLang="en-US" sz="1000" b="1" kern="0" spc="-20" dirty="0" err="1">
                          <a:solidFill>
                            <a:schemeClr val="bg1"/>
                          </a:solidFill>
                          <a:effectLst/>
                          <a:latin typeface="맑은 고딕" panose="020B0503020000020004" pitchFamily="50" charset="-127"/>
                          <a:ea typeface="맑은 고딕" panose="020B0503020000020004" pitchFamily="50" charset="-127"/>
                        </a:rPr>
                        <a:t>스프라켓이</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 있는 경우에 체인이 있다면</a:t>
                      </a:r>
                      <a:r>
                        <a:rPr lang="en-US" altLang="ko-KR" sz="1000" b="1" kern="0" spc="-2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이 </a:t>
                      </a:r>
                      <a:r>
                        <a:rPr lang="ko-KR" altLang="en-US" sz="1000" b="1" kern="0" spc="-20" dirty="0" err="1">
                          <a:solidFill>
                            <a:schemeClr val="bg1"/>
                          </a:solidFill>
                          <a:effectLst/>
                          <a:latin typeface="맑은 고딕" panose="020B0503020000020004" pitchFamily="50" charset="-127"/>
                          <a:ea typeface="맑은 고딕" panose="020B0503020000020004" pitchFamily="50" charset="-127"/>
                        </a:rPr>
                        <a:t>스프라켓은</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 독립적으로 회전이 가능하여야 한다</a:t>
                      </a:r>
                      <a:r>
                        <a:rPr lang="en-US" altLang="ko-KR" sz="1000" b="1" kern="0" spc="-2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별표 </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2] 46 </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페이지</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52735">
                <a:tc>
                  <a:txBody>
                    <a:bodyPr/>
                    <a:lstStyle/>
                    <a:p>
                      <a:pPr marL="0" marR="0" indent="0" algn="just" fontAlgn="base" latinLnBrk="1">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3. </a:t>
                      </a:r>
                      <a:r>
                        <a:rPr lang="ko-KR" altLang="en-US" sz="1000" b="1" kern="0" spc="0">
                          <a:solidFill>
                            <a:schemeClr val="bg1"/>
                          </a:solidFill>
                          <a:effectLst/>
                          <a:latin typeface="맑은 고딕" panose="020B0503020000020004" pitchFamily="50" charset="-127"/>
                          <a:ea typeface="맑은 고딕" panose="020B0503020000020004" pitchFamily="50" charset="-127"/>
                        </a:rPr>
                        <a:t>덤웨이터</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361950" marR="0" indent="-36195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9.5.1</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40" dirty="0">
                          <a:solidFill>
                            <a:schemeClr val="bg1"/>
                          </a:solidFill>
                          <a:effectLst/>
                          <a:latin typeface="맑은 고딕" panose="020B0503020000020004" pitchFamily="50" charset="-127"/>
                          <a:ea typeface="맑은 고딕" panose="020B0503020000020004" pitchFamily="50" charset="-127"/>
                        </a:rPr>
                        <a:t>로</a:t>
                      </a:r>
                      <a:r>
                        <a:rPr lang="ko-KR" altLang="en-US" sz="1000" b="1" kern="0" spc="-140" dirty="0">
                          <a:solidFill>
                            <a:schemeClr val="bg1"/>
                          </a:solidFill>
                          <a:effectLst/>
                          <a:latin typeface="맑은 고딕" panose="020B0503020000020004" pitchFamily="50" charset="-127"/>
                          <a:ea typeface="맑은 고딕" panose="020B0503020000020004" pitchFamily="50" charset="-127"/>
                        </a:rPr>
                        <a:t>프 또는 체인의 끝 부분에는 현수로프 또는 체인의 </a:t>
                      </a:r>
                      <a:r>
                        <a:rPr lang="ko-KR" altLang="en-US" sz="1000" b="1" kern="0" spc="-140" dirty="0">
                          <a:solidFill>
                            <a:srgbClr val="FF0000"/>
                          </a:solidFill>
                          <a:effectLst/>
                          <a:latin typeface="맑은 고딕" panose="020B0503020000020004" pitchFamily="50" charset="-127"/>
                          <a:ea typeface="맑은 고딕" panose="020B0503020000020004" pitchFamily="50" charset="-127"/>
                        </a:rPr>
                        <a:t>장력을 자동으로 균등하게 하는 장치</a:t>
                      </a:r>
                      <a:r>
                        <a:rPr lang="ko-KR" altLang="en-US" sz="1000" b="1" kern="0" spc="-14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140" dirty="0">
                          <a:solidFill>
                            <a:schemeClr val="bg1"/>
                          </a:solidFill>
                          <a:effectLst/>
                          <a:latin typeface="맑은 고딕" panose="020B0503020000020004" pitchFamily="50" charset="-127"/>
                          <a:ea typeface="맑은 고딕" panose="020B0503020000020004" pitchFamily="50" charset="-127"/>
                        </a:rPr>
                        <a:t>.</a:t>
                      </a:r>
                    </a:p>
                    <a:p>
                      <a:pPr marL="361950" marR="0" indent="-36195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9.5.1.1</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20" dirty="0" err="1">
                          <a:solidFill>
                            <a:schemeClr val="bg1"/>
                          </a:solidFill>
                          <a:effectLst/>
                          <a:latin typeface="맑은 고딕" panose="020B0503020000020004" pitchFamily="50" charset="-127"/>
                          <a:ea typeface="맑은 고딕" panose="020B0503020000020004" pitchFamily="50" charset="-127"/>
                        </a:rPr>
                        <a:t>스프라켓에</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 연결하는 체인의 경우</a:t>
                      </a:r>
                      <a:r>
                        <a:rPr lang="en-US" altLang="ko-KR" sz="1000" b="1" kern="0" spc="-2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20" dirty="0" err="1">
                          <a:solidFill>
                            <a:schemeClr val="bg1"/>
                          </a:solidFill>
                          <a:effectLst/>
                          <a:latin typeface="맑은 고딕" panose="020B0503020000020004" pitchFamily="50" charset="-127"/>
                          <a:ea typeface="맑은 고딕" panose="020B0503020000020004" pitchFamily="50" charset="-127"/>
                        </a:rPr>
                        <a:t>카에</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 고정된 끝 부분뿐만 아니라 평형추에 고정된 끝 부분에도 </a:t>
                      </a:r>
                      <a:r>
                        <a:rPr lang="ko-KR" altLang="en-US" sz="1000" b="1" kern="0" spc="-20" dirty="0">
                          <a:solidFill>
                            <a:srgbClr val="FF0000"/>
                          </a:solidFill>
                          <a:effectLst/>
                          <a:latin typeface="맑은 고딕" panose="020B0503020000020004" pitchFamily="50" charset="-127"/>
                          <a:ea typeface="맑은 고딕" panose="020B0503020000020004" pitchFamily="50" charset="-127"/>
                        </a:rPr>
                        <a:t>장력을 자동으로 균등하게 하는 장치</a:t>
                      </a:r>
                      <a:r>
                        <a:rPr lang="ko-KR" altLang="en-US" sz="1000" b="1" kern="0" spc="-2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2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a:t>
                      </a:r>
                      <a:r>
                        <a:rPr lang="ko-KR" altLang="en-US" sz="1000" b="1" kern="0" spc="0">
                          <a:solidFill>
                            <a:schemeClr val="bg1"/>
                          </a:solidFill>
                          <a:effectLst/>
                          <a:latin typeface="맑은 고딕" panose="020B0503020000020004" pitchFamily="50" charset="-127"/>
                          <a:ea typeface="맑은 고딕" panose="020B0503020000020004" pitchFamily="50" charset="-127"/>
                        </a:rPr>
                        <a:t>별표 </a:t>
                      </a:r>
                      <a:r>
                        <a:rPr lang="en-US" altLang="ko-KR" sz="1000" b="1" kern="0" spc="0">
                          <a:solidFill>
                            <a:schemeClr val="bg1"/>
                          </a:solidFill>
                          <a:effectLst/>
                          <a:latin typeface="맑은 고딕" panose="020B0503020000020004" pitchFamily="50" charset="-127"/>
                          <a:ea typeface="맑은 고딕" panose="020B0503020000020004" pitchFamily="50" charset="-127"/>
                        </a:rPr>
                        <a:t>4] 21 </a:t>
                      </a:r>
                      <a:r>
                        <a:rPr lang="ko-KR" altLang="en-US" sz="1000" b="1" kern="0" spc="0">
                          <a:solidFill>
                            <a:schemeClr val="bg1"/>
                          </a:solidFill>
                          <a:effectLst/>
                          <a:latin typeface="맑은 고딕" panose="020B0503020000020004" pitchFamily="50" charset="-127"/>
                          <a:ea typeface="맑은 고딕" panose="020B0503020000020004" pitchFamily="50" charset="-127"/>
                        </a:rPr>
                        <a:t>페이지</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188">
                <a:tc>
                  <a:txBody>
                    <a:bodyPr/>
                    <a:lstStyle/>
                    <a:p>
                      <a:pPr marL="0" marR="0" indent="0" algn="just" fontAlgn="base" latinLnBrk="1">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4. </a:t>
                      </a:r>
                      <a:r>
                        <a:rPr lang="ko-KR" altLang="en-US" sz="1000" b="1" kern="0" spc="0">
                          <a:solidFill>
                            <a:schemeClr val="bg1"/>
                          </a:solidFill>
                          <a:effectLst/>
                          <a:latin typeface="맑은 고딕" panose="020B0503020000020004" pitchFamily="50" charset="-127"/>
                          <a:ea typeface="맑은 고딕" panose="020B0503020000020004" pitchFamily="50" charset="-127"/>
                        </a:rPr>
                        <a:t>소형 엘리베이터</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361950" marR="0" indent="-36195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9.5.1.1</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70" dirty="0" err="1">
                          <a:solidFill>
                            <a:schemeClr val="bg1"/>
                          </a:solidFill>
                          <a:effectLst/>
                          <a:latin typeface="맑은 고딕" panose="020B0503020000020004" pitchFamily="50" charset="-127"/>
                          <a:ea typeface="맑은 고딕" panose="020B0503020000020004" pitchFamily="50" charset="-127"/>
                        </a:rPr>
                        <a:t>스프라켓에</a:t>
                      </a:r>
                      <a:r>
                        <a:rPr lang="ko-KR" altLang="en-US" sz="1000" b="1" kern="0" spc="-70" dirty="0">
                          <a:solidFill>
                            <a:schemeClr val="bg1"/>
                          </a:solidFill>
                          <a:effectLst/>
                          <a:latin typeface="맑은 고딕" panose="020B0503020000020004" pitchFamily="50" charset="-127"/>
                          <a:ea typeface="맑은 고딕" panose="020B0503020000020004" pitchFamily="50" charset="-127"/>
                        </a:rPr>
                        <a:t> 연결하는 체인의 경우</a:t>
                      </a:r>
                      <a:r>
                        <a:rPr lang="en-US" altLang="ko-KR" sz="1000" b="1" kern="0" spc="-70" dirty="0">
                          <a:solidFill>
                            <a:schemeClr val="bg1"/>
                          </a:solidFill>
                          <a:effectLst/>
                          <a:latin typeface="맑은 고딕" panose="020B0503020000020004" pitchFamily="50" charset="-127"/>
                          <a:ea typeface="맑은 고딕" panose="020B0503020000020004" pitchFamily="50" charset="-127"/>
                        </a:rPr>
                        <a:t>, </a:t>
                      </a:r>
                      <a:r>
                        <a:rPr lang="ko-KR" altLang="en-US" sz="1000" b="1" kern="0" spc="-70" dirty="0" err="1">
                          <a:solidFill>
                            <a:schemeClr val="bg1"/>
                          </a:solidFill>
                          <a:effectLst/>
                          <a:latin typeface="맑은 고딕" panose="020B0503020000020004" pitchFamily="50" charset="-127"/>
                          <a:ea typeface="맑은 고딕" panose="020B0503020000020004" pitchFamily="50" charset="-127"/>
                        </a:rPr>
                        <a:t>카에</a:t>
                      </a:r>
                      <a:r>
                        <a:rPr lang="ko-KR" altLang="en-US" sz="1000" b="1" kern="0" spc="-70" dirty="0">
                          <a:solidFill>
                            <a:schemeClr val="bg1"/>
                          </a:solidFill>
                          <a:effectLst/>
                          <a:latin typeface="맑은 고딕" panose="020B0503020000020004" pitchFamily="50" charset="-127"/>
                          <a:ea typeface="맑은 고딕" panose="020B0503020000020004" pitchFamily="50" charset="-127"/>
                        </a:rPr>
                        <a:t> 고정된 끝 부분뿐만 아니라 평형추에 고정된 끝 부분 </a:t>
                      </a:r>
                      <a:r>
                        <a:rPr lang="ko-KR" altLang="en-US" sz="1000" b="1" kern="0" spc="-70" dirty="0">
                          <a:solidFill>
                            <a:srgbClr val="FF0000"/>
                          </a:solidFill>
                          <a:effectLst/>
                          <a:latin typeface="맑은 고딕" panose="020B0503020000020004" pitchFamily="50" charset="-127"/>
                          <a:ea typeface="맑은 고딕" panose="020B0503020000020004" pitchFamily="50" charset="-127"/>
                        </a:rPr>
                        <a:t>장력을 자동으로 균등하게 하는 장치</a:t>
                      </a:r>
                      <a:r>
                        <a:rPr lang="ko-KR" altLang="en-US" sz="1000" b="1" kern="0" spc="-7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7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a:t>
                      </a:r>
                      <a:r>
                        <a:rPr lang="ko-KR" altLang="en-US" sz="1000" b="1" kern="0" spc="0">
                          <a:solidFill>
                            <a:schemeClr val="bg1"/>
                          </a:solidFill>
                          <a:effectLst/>
                          <a:latin typeface="맑은 고딕" panose="020B0503020000020004" pitchFamily="50" charset="-127"/>
                          <a:ea typeface="맑은 고딕" panose="020B0503020000020004" pitchFamily="50" charset="-127"/>
                        </a:rPr>
                        <a:t>별표 </a:t>
                      </a:r>
                      <a:r>
                        <a:rPr lang="en-US" altLang="ko-KR" sz="1000" b="1" kern="0" spc="0">
                          <a:solidFill>
                            <a:schemeClr val="bg1"/>
                          </a:solidFill>
                          <a:effectLst/>
                          <a:latin typeface="맑은 고딕" panose="020B0503020000020004" pitchFamily="50" charset="-127"/>
                          <a:ea typeface="맑은 고딕" panose="020B0503020000020004" pitchFamily="50" charset="-127"/>
                        </a:rPr>
                        <a:t>4] 36 </a:t>
                      </a:r>
                      <a:r>
                        <a:rPr lang="ko-KR" altLang="en-US" sz="1000" b="1" kern="0" spc="0">
                          <a:solidFill>
                            <a:schemeClr val="bg1"/>
                          </a:solidFill>
                          <a:effectLst/>
                          <a:latin typeface="맑은 고딕" panose="020B0503020000020004" pitchFamily="50" charset="-127"/>
                          <a:ea typeface="맑은 고딕" panose="020B0503020000020004" pitchFamily="50" charset="-127"/>
                        </a:rPr>
                        <a:t>페이지</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188">
                <a:tc>
                  <a:txBody>
                    <a:bodyPr/>
                    <a:lstStyle/>
                    <a:p>
                      <a:pPr marL="0" marR="0" indent="-168910" algn="just" fontAlgn="base" latinLnBrk="1">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5. </a:t>
                      </a:r>
                      <a:r>
                        <a:rPr lang="ko-KR" altLang="en-US" sz="1000" b="1" kern="0" spc="0">
                          <a:solidFill>
                            <a:schemeClr val="bg1"/>
                          </a:solidFill>
                          <a:effectLst/>
                          <a:latin typeface="맑은 고딕" panose="020B0503020000020004" pitchFamily="50" charset="-127"/>
                          <a:ea typeface="맑은 고딕" panose="020B0503020000020004" pitchFamily="50" charset="-127"/>
                        </a:rPr>
                        <a:t>수직형 휠체어 리프트의 </a:t>
                      </a:r>
                      <a:endParaRPr lang="en-US" altLang="ko-KR" sz="1000" b="1" kern="0" spc="0">
                        <a:solidFill>
                          <a:schemeClr val="bg1"/>
                        </a:solidFill>
                        <a:effectLst/>
                        <a:latin typeface="맑은 고딕" panose="020B0503020000020004" pitchFamily="50" charset="-127"/>
                        <a:ea typeface="맑은 고딕" panose="020B0503020000020004" pitchFamily="50" charset="-127"/>
                      </a:endParaRPr>
                    </a:p>
                    <a:p>
                      <a:pPr marL="0" marR="0" indent="-168910" algn="just" fontAlgn="base" latinLnBrk="1">
                        <a:lnSpc>
                          <a:spcPct val="160000"/>
                        </a:lnSpc>
                        <a:spcBef>
                          <a:spcPts val="0"/>
                        </a:spcBef>
                        <a:spcAft>
                          <a:spcPts val="0"/>
                        </a:spcAft>
                      </a:pPr>
                      <a:r>
                        <a:rPr lang="en-US" altLang="ko-KR" sz="1000" b="1" kern="0" spc="0">
                          <a:solidFill>
                            <a:schemeClr val="bg1"/>
                          </a:solidFill>
                          <a:effectLst/>
                          <a:latin typeface="맑은 고딕" panose="020B0503020000020004" pitchFamily="50" charset="-127"/>
                          <a:ea typeface="맑은 고딕" panose="020B0503020000020004" pitchFamily="50" charset="-127"/>
                        </a:rPr>
                        <a:t>   </a:t>
                      </a:r>
                      <a:r>
                        <a:rPr lang="ko-KR" altLang="en-US" sz="1000" b="1" kern="0" spc="0">
                          <a:solidFill>
                            <a:schemeClr val="bg1"/>
                          </a:solidFill>
                          <a:effectLst/>
                          <a:latin typeface="맑은 고딕" panose="020B0503020000020004" pitchFamily="50" charset="-127"/>
                          <a:ea typeface="맑은 고딕" panose="020B0503020000020004" pitchFamily="50" charset="-127"/>
                        </a:rPr>
                        <a:t>구조</a:t>
                      </a:r>
                    </a:p>
                  </a:txBody>
                  <a:tcPr marL="52530" marR="52530" marT="14523" marB="14523" anchor="ctr">
                    <a:lnL w="21590"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c>
                  <a:txBody>
                    <a:bodyPr/>
                    <a:lstStyle/>
                    <a:p>
                      <a:pPr marL="0" marR="0" indent="-345440" algn="just" fontAlgn="base" latinLnBrk="1">
                        <a:lnSpc>
                          <a:spcPct val="160000"/>
                        </a:lnSpc>
                        <a:spcBef>
                          <a:spcPts val="0"/>
                        </a:spcBef>
                        <a:spcAft>
                          <a:spcPts val="0"/>
                        </a:spcAft>
                      </a:pPr>
                      <a:r>
                        <a:rPr lang="en-US" altLang="ko-KR" sz="1000" b="1" kern="0" spc="-50" dirty="0">
                          <a:solidFill>
                            <a:schemeClr val="bg1"/>
                          </a:solidFill>
                          <a:effectLst/>
                          <a:latin typeface="맑은 고딕" panose="020B0503020000020004" pitchFamily="50" charset="-127"/>
                          <a:ea typeface="맑은 고딕" panose="020B0503020000020004" pitchFamily="50" charset="-127"/>
                        </a:rPr>
                        <a:t>7.4.1.1 (</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생략</a:t>
                      </a:r>
                      <a:r>
                        <a:rPr lang="en-US" altLang="ko-KR" sz="1000" b="1" kern="0" spc="-50" dirty="0">
                          <a:solidFill>
                            <a:schemeClr val="bg1"/>
                          </a:solidFill>
                          <a:effectLst/>
                          <a:latin typeface="맑은 고딕" panose="020B0503020000020004" pitchFamily="50" charset="-127"/>
                          <a:ea typeface="맑은 고딕" panose="020B0503020000020004" pitchFamily="50" charset="-127"/>
                        </a:rPr>
                        <a:t>)</a:t>
                      </a:r>
                      <a:r>
                        <a:rPr lang="en-US" altLang="ko-KR" sz="1000" b="1" kern="0" spc="-50" dirty="0">
                          <a:solidFill>
                            <a:srgbClr val="FF0000"/>
                          </a:solidFill>
                          <a:effectLst/>
                          <a:latin typeface="맑은 고딕" panose="020B0503020000020004" pitchFamily="50" charset="-127"/>
                          <a:ea typeface="맑은 고딕" panose="020B0503020000020004" pitchFamily="50" charset="-127"/>
                        </a:rPr>
                        <a:t> </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로프의</a:t>
                      </a:r>
                      <a:r>
                        <a:rPr lang="ko-KR" altLang="en-US" sz="1000" b="1" kern="0" spc="-50" dirty="0">
                          <a:solidFill>
                            <a:srgbClr val="FF0000"/>
                          </a:solidFill>
                          <a:effectLst/>
                          <a:latin typeface="맑은 고딕" panose="020B0503020000020004" pitchFamily="50" charset="-127"/>
                          <a:ea typeface="맑은 고딕" panose="020B0503020000020004" pitchFamily="50" charset="-127"/>
                        </a:rPr>
                        <a:t> 장력을 자동으로 균등하게 하는 장치</a:t>
                      </a:r>
                      <a:r>
                        <a:rPr lang="ko-KR" altLang="en-US" sz="1000" b="1" kern="0" spc="-50" dirty="0">
                          <a:solidFill>
                            <a:schemeClr val="bg1"/>
                          </a:solidFill>
                          <a:effectLst/>
                          <a:latin typeface="맑은 고딕" panose="020B0503020000020004" pitchFamily="50" charset="-127"/>
                          <a:ea typeface="맑은 고딕" panose="020B0503020000020004" pitchFamily="50" charset="-127"/>
                        </a:rPr>
                        <a:t>가 있어야 한다</a:t>
                      </a:r>
                      <a:r>
                        <a:rPr lang="en-US" altLang="ko-KR" sz="1000" b="1" kern="0" spc="-5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p>
                      <a:pPr marL="447675" marR="0" indent="0" algn="just" fontAlgn="base" latinLnBrk="1">
                        <a:lnSpc>
                          <a:spcPct val="160000"/>
                        </a:lnSpc>
                        <a:spcBef>
                          <a:spcPts val="0"/>
                        </a:spcBef>
                        <a:spcAft>
                          <a:spcPts val="0"/>
                        </a:spcAft>
                      </a:pPr>
                      <a:r>
                        <a:rPr lang="ko-KR" altLang="en-US" sz="1000" b="1" kern="0" spc="-50" dirty="0">
                          <a:solidFill>
                            <a:schemeClr val="bg1"/>
                          </a:solidFill>
                          <a:effectLst/>
                          <a:latin typeface="맑은 고딕" panose="020B0503020000020004" pitchFamily="50" charset="-127"/>
                          <a:ea typeface="맑은 고딕" panose="020B0503020000020004" pitchFamily="50" charset="-127"/>
                        </a:rPr>
                        <a:t>로프 마찰 구동방식은 허용되지 않는다</a:t>
                      </a:r>
                      <a:r>
                        <a:rPr lang="en-US" altLang="ko-KR" sz="1000" b="1" kern="0" spc="-50" dirty="0">
                          <a:solidFill>
                            <a:schemeClr val="bg1"/>
                          </a:solidFill>
                          <a:effectLst/>
                          <a:latin typeface="맑은 고딕" panose="020B0503020000020004" pitchFamily="50" charset="-127"/>
                          <a:ea typeface="맑은 고딕" panose="020B0503020000020004" pitchFamily="50" charset="-127"/>
                        </a:rPr>
                        <a:t>.</a:t>
                      </a:r>
                      <a:endParaRPr lang="ko-KR" altLang="en-US" sz="1000" b="1" kern="0" spc="0" dirty="0">
                        <a:solidFill>
                          <a:schemeClr val="bg1"/>
                        </a:solidFill>
                        <a:effectLst/>
                        <a:latin typeface="맑은 고딕" panose="020B0503020000020004" pitchFamily="50" charset="-127"/>
                        <a:ea typeface="맑은 고딕" panose="020B0503020000020004" pitchFamily="50" charset="-127"/>
                      </a:endParaRPr>
                    </a:p>
                  </a:txBody>
                  <a:tcPr marL="52530" marR="52530" marT="14523" marB="145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000" b="1" kern="0" spc="0" dirty="0">
                          <a:solidFill>
                            <a:schemeClr val="bg1"/>
                          </a:solidFill>
                          <a:effectLst/>
                          <a:latin typeface="맑은 고딕" panose="020B0503020000020004" pitchFamily="50" charset="-127"/>
                          <a:ea typeface="맑은 고딕" panose="020B0503020000020004" pitchFamily="50" charset="-127"/>
                        </a:rPr>
                        <a:t>[</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별표 </a:t>
                      </a:r>
                      <a:r>
                        <a:rPr lang="en-US" altLang="ko-KR" sz="1000" b="1" kern="0" spc="0" dirty="0">
                          <a:solidFill>
                            <a:schemeClr val="bg1"/>
                          </a:solidFill>
                          <a:effectLst/>
                          <a:latin typeface="맑은 고딕" panose="020B0503020000020004" pitchFamily="50" charset="-127"/>
                          <a:ea typeface="맑은 고딕" panose="020B0503020000020004" pitchFamily="50" charset="-127"/>
                        </a:rPr>
                        <a:t>6] 14 </a:t>
                      </a:r>
                      <a:r>
                        <a:rPr lang="ko-KR" altLang="en-US" sz="1000" b="1" kern="0" spc="0" dirty="0">
                          <a:solidFill>
                            <a:schemeClr val="bg1"/>
                          </a:solidFill>
                          <a:effectLst/>
                          <a:latin typeface="맑은 고딕" panose="020B0503020000020004" pitchFamily="50" charset="-127"/>
                          <a:ea typeface="맑은 고딕" panose="020B0503020000020004" pitchFamily="50" charset="-127"/>
                        </a:rPr>
                        <a:t>페이지</a:t>
                      </a:r>
                    </a:p>
                  </a:txBody>
                  <a:tcPr marL="52530" marR="52530" marT="14523" marB="14523" anchor="ctr">
                    <a:lnL w="3556"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extBox 1"/>
          <p:cNvSpPr txBox="1"/>
          <p:nvPr/>
        </p:nvSpPr>
        <p:spPr>
          <a:xfrm>
            <a:off x="3923928" y="990020"/>
            <a:ext cx="2592288" cy="246221"/>
          </a:xfrm>
          <a:prstGeom prst="rect">
            <a:avLst/>
          </a:prstGeom>
          <a:noFill/>
        </p:spPr>
        <p:txBody>
          <a:bodyPr wrap="square" rtlCol="0">
            <a:spAutoFit/>
          </a:bodyPr>
          <a:lstStyle/>
          <a:p>
            <a:r>
              <a:rPr lang="ko-KR" altLang="en-US" sz="1000" dirty="0"/>
              <a:t>제품 설치를 강제화 하고 있음</a:t>
            </a:r>
            <a:r>
              <a:rPr lang="en-US" altLang="ko-KR" sz="1000" dirty="0"/>
              <a:t>.</a:t>
            </a:r>
            <a:endParaRPr lang="ko-KR" altLang="en-US" sz="1000" dirty="0"/>
          </a:p>
        </p:txBody>
      </p:sp>
      <p:sp>
        <p:nvSpPr>
          <p:cNvPr id="16" name="모서리가 둥근 직사각형 15"/>
          <p:cNvSpPr/>
          <p:nvPr/>
        </p:nvSpPr>
        <p:spPr>
          <a:xfrm>
            <a:off x="467544" y="1412776"/>
            <a:ext cx="1444061" cy="3600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latin typeface="굴림" panose="020B0600000101010101" pitchFamily="50" charset="-127"/>
                <a:ea typeface="굴림" panose="020B0600000101010101" pitchFamily="50" charset="-127"/>
              </a:rPr>
              <a:t>개발배경</a:t>
            </a:r>
          </a:p>
        </p:txBody>
      </p:sp>
      <p:sp>
        <p:nvSpPr>
          <p:cNvPr id="19" name="모서리가 둥근 직사각형 18"/>
          <p:cNvSpPr/>
          <p:nvPr/>
        </p:nvSpPr>
        <p:spPr>
          <a:xfrm>
            <a:off x="1979712" y="1556792"/>
            <a:ext cx="1656184"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성 및 </a:t>
            </a:r>
            <a:r>
              <a:rPr lang="ko-KR" altLang="en-US" sz="1200" b="1" dirty="0" err="1">
                <a:latin typeface="굴림" panose="020B0600000101010101" pitchFamily="50" charset="-127"/>
                <a:ea typeface="굴림" panose="020B0600000101010101" pitchFamily="50" charset="-127"/>
              </a:rPr>
              <a:t>적용성</a:t>
            </a:r>
            <a:endParaRPr lang="ko-KR" altLang="en-US" sz="1200" b="1" dirty="0">
              <a:latin typeface="굴림" panose="020B0600000101010101" pitchFamily="50" charset="-127"/>
              <a:ea typeface="굴림" panose="020B0600000101010101" pitchFamily="50" charset="-127"/>
            </a:endParaRPr>
          </a:p>
        </p:txBody>
      </p:sp>
      <p:sp>
        <p:nvSpPr>
          <p:cNvPr id="20" name="모서리가 둥근 직사각형 19"/>
          <p:cNvSpPr/>
          <p:nvPr/>
        </p:nvSpPr>
        <p:spPr>
          <a:xfrm>
            <a:off x="3779912" y="1556792"/>
            <a:ext cx="15047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21" name="모서리가 둥근 직사각형 20"/>
          <p:cNvSpPr/>
          <p:nvPr/>
        </p:nvSpPr>
        <p:spPr>
          <a:xfrm>
            <a:off x="5439996" y="1556792"/>
            <a:ext cx="1364252" cy="216024"/>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380266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모서리가 둥근 직사각형 25"/>
          <p:cNvSpPr/>
          <p:nvPr/>
        </p:nvSpPr>
        <p:spPr>
          <a:xfrm>
            <a:off x="20270" y="1268760"/>
            <a:ext cx="8872209" cy="5472608"/>
          </a:xfrm>
          <a:prstGeom prst="roundRect">
            <a:avLst/>
          </a:prstGeom>
          <a:solidFill>
            <a:schemeClr val="tx1">
              <a:lumMod val="75000"/>
            </a:schemeClr>
          </a:solidFill>
          <a:scene3d>
            <a:camera prst="orthographicFront"/>
            <a:lightRig rig="threePt" dir="t"/>
          </a:scene3d>
          <a:sp3d>
            <a:bevelT w="139700" prst="cross"/>
          </a:sp3d>
        </p:spPr>
        <p:style>
          <a:lnRef idx="2">
            <a:schemeClr val="dk1"/>
          </a:lnRef>
          <a:fillRef idx="1">
            <a:schemeClr val="lt1"/>
          </a:fillRef>
          <a:effectRef idx="0">
            <a:schemeClr val="dk1"/>
          </a:effectRef>
          <a:fontRef idx="minor">
            <a:schemeClr val="dk1"/>
          </a:fontRef>
        </p:style>
        <p:txBody>
          <a:bodyPr rtlCol="0" anchor="ctr"/>
          <a:lstStyle/>
          <a:p>
            <a:endParaRPr lang="ko-KR" altLang="en-US" sz="1200" dirty="0">
              <a:solidFill>
                <a:schemeClr val="bg1"/>
              </a:solidFill>
            </a:endParaRPr>
          </a:p>
        </p:txBody>
      </p:sp>
      <p:sp>
        <p:nvSpPr>
          <p:cNvPr id="10" name="TextBox 9"/>
          <p:cNvSpPr txBox="1"/>
          <p:nvPr/>
        </p:nvSpPr>
        <p:spPr>
          <a:xfrm>
            <a:off x="755576" y="1844824"/>
            <a:ext cx="3960440" cy="2862322"/>
          </a:xfrm>
          <a:prstGeom prst="rect">
            <a:avLst/>
          </a:prstGeom>
          <a:noFill/>
        </p:spPr>
        <p:txBody>
          <a:bodyPr wrap="square" rtlCol="0">
            <a:spAutoFit/>
          </a:bodyPr>
          <a:lstStyle/>
          <a:p>
            <a:r>
              <a:rPr lang="en-US" altLang="ko-KR" sz="1200" b="1" dirty="0">
                <a:solidFill>
                  <a:schemeClr val="bg1"/>
                </a:solidFill>
              </a:rPr>
              <a:t>“</a:t>
            </a:r>
            <a:r>
              <a:rPr lang="ko-KR" altLang="en-US" sz="1200" b="1" dirty="0">
                <a:solidFill>
                  <a:schemeClr val="bg1"/>
                </a:solidFill>
              </a:rPr>
              <a:t>승강기 와이어로프 장력 자동균등화 장치</a:t>
            </a:r>
            <a:r>
              <a:rPr lang="en-US" altLang="ko-KR" sz="1200" b="1" dirty="0">
                <a:solidFill>
                  <a:schemeClr val="bg1"/>
                </a:solidFill>
              </a:rPr>
              <a:t>”</a:t>
            </a:r>
            <a:r>
              <a:rPr lang="ko-KR" altLang="en-US" sz="1200" b="1" dirty="0">
                <a:solidFill>
                  <a:schemeClr val="bg1"/>
                </a:solidFill>
              </a:rPr>
              <a:t>를 개발 하거나 설계 하고자 할 때 다음의 조건을 반듯이 만족하도록 </a:t>
            </a:r>
            <a:r>
              <a:rPr lang="ko-KR" altLang="en-US" sz="1200" b="1" dirty="0" err="1">
                <a:solidFill>
                  <a:schemeClr val="bg1"/>
                </a:solidFill>
              </a:rPr>
              <a:t>해야함</a:t>
            </a:r>
            <a:r>
              <a:rPr lang="en-US" altLang="ko-KR" sz="1200" b="1" dirty="0">
                <a:solidFill>
                  <a:schemeClr val="bg1"/>
                </a:solidFill>
              </a:rPr>
              <a:t>.</a:t>
            </a:r>
          </a:p>
          <a:p>
            <a:pPr marL="228600" indent="-228600">
              <a:lnSpc>
                <a:spcPct val="150000"/>
              </a:lnSpc>
            </a:pPr>
            <a:endParaRPr lang="en-US" altLang="ko-KR" sz="1200" dirty="0">
              <a:solidFill>
                <a:schemeClr val="bg1"/>
              </a:solidFill>
            </a:endParaRPr>
          </a:p>
          <a:p>
            <a:pPr marL="228600" indent="-228600">
              <a:lnSpc>
                <a:spcPct val="150000"/>
              </a:lnSpc>
              <a:buFont typeface="+mj-lt"/>
              <a:buAutoNum type="arabicPeriod"/>
            </a:pPr>
            <a:r>
              <a:rPr lang="ko-KR" altLang="en-US" sz="1200" dirty="0">
                <a:solidFill>
                  <a:schemeClr val="bg1"/>
                </a:solidFill>
              </a:rPr>
              <a:t>장력조절기능을 </a:t>
            </a:r>
            <a:r>
              <a:rPr lang="ko-KR" altLang="en-US" sz="1200" b="1" dirty="0">
                <a:solidFill>
                  <a:schemeClr val="bg1"/>
                </a:solidFill>
              </a:rPr>
              <a:t>실시간 자동</a:t>
            </a:r>
            <a:r>
              <a:rPr lang="ko-KR" altLang="en-US" sz="1200" dirty="0">
                <a:solidFill>
                  <a:schemeClr val="bg1"/>
                </a:solidFill>
              </a:rPr>
              <a:t>으로 조절하여야 하고</a:t>
            </a:r>
            <a:r>
              <a:rPr lang="en-US" altLang="ko-KR" sz="1200" dirty="0">
                <a:solidFill>
                  <a:schemeClr val="bg1"/>
                </a:solidFill>
              </a:rPr>
              <a:t>,</a:t>
            </a:r>
            <a:r>
              <a:rPr lang="ko-KR" altLang="en-US" sz="1200" dirty="0">
                <a:solidFill>
                  <a:schemeClr val="bg1"/>
                </a:solidFill>
              </a:rPr>
              <a:t> </a:t>
            </a:r>
            <a:r>
              <a:rPr lang="ko-KR" altLang="en-US" sz="1200" b="1" dirty="0">
                <a:solidFill>
                  <a:schemeClr val="bg1"/>
                </a:solidFill>
              </a:rPr>
              <a:t>외부 동력원</a:t>
            </a:r>
            <a:r>
              <a:rPr lang="ko-KR" altLang="en-US" sz="1200" dirty="0">
                <a:solidFill>
                  <a:schemeClr val="bg1"/>
                </a:solidFill>
              </a:rPr>
              <a:t>을 사용하지 말 것</a:t>
            </a:r>
            <a:r>
              <a:rPr lang="en-US" altLang="ko-KR" sz="1200" dirty="0">
                <a:solidFill>
                  <a:schemeClr val="bg1"/>
                </a:solidFill>
              </a:rPr>
              <a:t>.</a:t>
            </a:r>
            <a:r>
              <a:rPr lang="ko-KR" altLang="en-US" sz="1200" dirty="0">
                <a:solidFill>
                  <a:schemeClr val="bg1"/>
                </a:solidFill>
              </a:rPr>
              <a:t>  </a:t>
            </a:r>
            <a:endParaRPr lang="en-US" altLang="ko-KR" sz="1200" dirty="0">
              <a:solidFill>
                <a:schemeClr val="bg1"/>
              </a:solidFill>
            </a:endParaRPr>
          </a:p>
          <a:p>
            <a:pPr marL="228600" indent="-228600">
              <a:lnSpc>
                <a:spcPct val="150000"/>
              </a:lnSpc>
              <a:buFont typeface="+mj-lt"/>
              <a:buAutoNum type="arabicPeriod"/>
            </a:pPr>
            <a:r>
              <a:rPr lang="ko-KR" altLang="en-US" sz="1200" dirty="0">
                <a:solidFill>
                  <a:schemeClr val="bg1"/>
                </a:solidFill>
              </a:rPr>
              <a:t>장력조절기능을 실시하면서 </a:t>
            </a:r>
            <a:r>
              <a:rPr lang="ko-KR" altLang="en-US" sz="1200" b="1" dirty="0">
                <a:solidFill>
                  <a:schemeClr val="bg1"/>
                </a:solidFill>
              </a:rPr>
              <a:t>복수개</a:t>
            </a:r>
            <a:r>
              <a:rPr lang="ko-KR" altLang="en-US" sz="1200" dirty="0">
                <a:solidFill>
                  <a:schemeClr val="bg1"/>
                </a:solidFill>
              </a:rPr>
              <a:t>의 로프를 </a:t>
            </a:r>
            <a:r>
              <a:rPr lang="ko-KR" altLang="en-US" sz="1200" b="1" dirty="0">
                <a:solidFill>
                  <a:schemeClr val="bg1"/>
                </a:solidFill>
              </a:rPr>
              <a:t>독립되게</a:t>
            </a:r>
            <a:r>
              <a:rPr lang="ko-KR" altLang="en-US" sz="1200" dirty="0">
                <a:solidFill>
                  <a:schemeClr val="bg1"/>
                </a:solidFill>
              </a:rPr>
              <a:t> 설치하는 </a:t>
            </a:r>
            <a:r>
              <a:rPr lang="ko-KR" altLang="en-US" sz="1200" b="1" dirty="0">
                <a:solidFill>
                  <a:schemeClr val="bg1"/>
                </a:solidFill>
              </a:rPr>
              <a:t>본래의 목적을 훼손하지 아니하는 방법</a:t>
            </a:r>
            <a:r>
              <a:rPr lang="ko-KR" altLang="en-US" sz="1200" dirty="0">
                <a:solidFill>
                  <a:schemeClr val="bg1"/>
                </a:solidFill>
              </a:rPr>
              <a:t>으로 작동할 것</a:t>
            </a:r>
            <a:r>
              <a:rPr lang="en-US" altLang="ko-KR" sz="1200" dirty="0">
                <a:solidFill>
                  <a:schemeClr val="bg1"/>
                </a:solidFill>
              </a:rPr>
              <a:t>.</a:t>
            </a:r>
          </a:p>
          <a:p>
            <a:pPr marL="228600" indent="-228600">
              <a:lnSpc>
                <a:spcPct val="150000"/>
              </a:lnSpc>
              <a:buFont typeface="+mj-lt"/>
              <a:buAutoNum type="arabicPeriod"/>
            </a:pPr>
            <a:r>
              <a:rPr lang="ko-KR" altLang="en-US" sz="1200" dirty="0">
                <a:solidFill>
                  <a:schemeClr val="bg1"/>
                </a:solidFill>
              </a:rPr>
              <a:t>장력 조절기능이 </a:t>
            </a:r>
            <a:r>
              <a:rPr lang="ko-KR" altLang="en-US" sz="1200" b="1" dirty="0">
                <a:solidFill>
                  <a:schemeClr val="bg1"/>
                </a:solidFill>
              </a:rPr>
              <a:t>고층의 고 양정에 충분히 대응 </a:t>
            </a:r>
            <a:r>
              <a:rPr lang="ko-KR" altLang="en-US" sz="1200" dirty="0">
                <a:solidFill>
                  <a:schemeClr val="bg1"/>
                </a:solidFill>
              </a:rPr>
              <a:t>가능할 것</a:t>
            </a:r>
            <a:r>
              <a:rPr lang="en-US" altLang="ko-KR" sz="1200" dirty="0">
                <a:solidFill>
                  <a:schemeClr val="bg1"/>
                </a:solidFill>
              </a:rPr>
              <a:t>.</a:t>
            </a:r>
          </a:p>
        </p:txBody>
      </p:sp>
      <p:sp>
        <p:nvSpPr>
          <p:cNvPr id="3" name="TextBox 2"/>
          <p:cNvSpPr txBox="1"/>
          <p:nvPr/>
        </p:nvSpPr>
        <p:spPr>
          <a:xfrm>
            <a:off x="611560" y="620688"/>
            <a:ext cx="3024336" cy="369332"/>
          </a:xfrm>
          <a:prstGeom prst="rect">
            <a:avLst/>
          </a:prstGeom>
          <a:noFill/>
        </p:spPr>
        <p:txBody>
          <a:bodyPr wrap="square" rtlCol="0">
            <a:spAutoFit/>
          </a:bodyPr>
          <a:lstStyle/>
          <a:p>
            <a:r>
              <a:rPr lang="en-US" altLang="ko-KR" dirty="0"/>
              <a:t>1. </a:t>
            </a:r>
            <a:r>
              <a:rPr lang="ko-KR" altLang="en-US" dirty="0"/>
              <a:t>개발기술의 개요</a:t>
            </a:r>
          </a:p>
        </p:txBody>
      </p:sp>
      <p:cxnSp>
        <p:nvCxnSpPr>
          <p:cNvPr id="15" name="직선 연결선 14"/>
          <p:cNvCxnSpPr/>
          <p:nvPr/>
        </p:nvCxnSpPr>
        <p:spPr>
          <a:xfrm>
            <a:off x="467544" y="1781442"/>
            <a:ext cx="8676456" cy="0"/>
          </a:xfrm>
          <a:prstGeom prst="line">
            <a:avLst/>
          </a:prstGeom>
          <a:ln>
            <a:solidFill>
              <a:schemeClr val="tx2"/>
            </a:solidFill>
          </a:ln>
          <a:effectLst>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1" name="오른쪽 화살표 10"/>
          <p:cNvSpPr/>
          <p:nvPr/>
        </p:nvSpPr>
        <p:spPr>
          <a:xfrm>
            <a:off x="4644008" y="2832684"/>
            <a:ext cx="288032" cy="72008"/>
          </a:xfrm>
          <a:prstGeom prst="rightArrow">
            <a:avLst/>
          </a:prstGeom>
          <a:solidFill>
            <a:schemeClr val="bg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4976990" y="2743424"/>
            <a:ext cx="4167010" cy="323165"/>
          </a:xfrm>
          <a:prstGeom prst="rect">
            <a:avLst/>
          </a:prstGeom>
          <a:solidFill>
            <a:schemeClr val="accent1">
              <a:lumMod val="20000"/>
              <a:lumOff val="80000"/>
            </a:schemeClr>
          </a:solidFill>
        </p:spPr>
        <p:txBody>
          <a:bodyPr wrap="square" rtlCol="0">
            <a:spAutoFit/>
          </a:bodyPr>
          <a:lstStyle/>
          <a:p>
            <a:pPr>
              <a:lnSpc>
                <a:spcPct val="150000"/>
              </a:lnSpc>
            </a:pPr>
            <a:r>
              <a:rPr lang="ko-KR" altLang="en-US" sz="1000" dirty="0">
                <a:solidFill>
                  <a:schemeClr val="bg1"/>
                </a:solidFill>
              </a:rPr>
              <a:t>다양한 기능이 합친 안전장치는 </a:t>
            </a:r>
            <a:r>
              <a:rPr lang="ko-KR" altLang="en-US" sz="1000" dirty="0" err="1">
                <a:solidFill>
                  <a:schemeClr val="bg1"/>
                </a:solidFill>
              </a:rPr>
              <a:t>고장률을</a:t>
            </a:r>
            <a:r>
              <a:rPr lang="ko-KR" altLang="en-US" sz="1000" dirty="0">
                <a:solidFill>
                  <a:schemeClr val="bg1"/>
                </a:solidFill>
              </a:rPr>
              <a:t> 높임 </a:t>
            </a:r>
          </a:p>
        </p:txBody>
      </p:sp>
      <p:sp>
        <p:nvSpPr>
          <p:cNvPr id="27" name="오른쪽 화살표 26"/>
          <p:cNvSpPr/>
          <p:nvPr/>
        </p:nvSpPr>
        <p:spPr>
          <a:xfrm>
            <a:off x="4644008" y="3429000"/>
            <a:ext cx="288032" cy="72008"/>
          </a:xfrm>
          <a:prstGeom prst="rightArrow">
            <a:avLst/>
          </a:prstGeom>
          <a:solidFill>
            <a:schemeClr val="bg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p:cNvSpPr txBox="1"/>
          <p:nvPr/>
        </p:nvSpPr>
        <p:spPr>
          <a:xfrm>
            <a:off x="4976990" y="3379058"/>
            <a:ext cx="4167010" cy="553998"/>
          </a:xfrm>
          <a:prstGeom prst="rect">
            <a:avLst/>
          </a:prstGeom>
          <a:solidFill>
            <a:schemeClr val="accent1">
              <a:lumMod val="20000"/>
              <a:lumOff val="80000"/>
            </a:schemeClr>
          </a:solidFill>
        </p:spPr>
        <p:txBody>
          <a:bodyPr wrap="square" rtlCol="0">
            <a:spAutoFit/>
          </a:bodyPr>
          <a:lstStyle/>
          <a:p>
            <a:pPr>
              <a:lnSpc>
                <a:spcPct val="150000"/>
              </a:lnSpc>
            </a:pPr>
            <a:r>
              <a:rPr lang="ko-KR" altLang="en-US" sz="1000" dirty="0">
                <a:solidFill>
                  <a:schemeClr val="bg1"/>
                </a:solidFill>
              </a:rPr>
              <a:t>주 로프의 파단이 일어 나더라도 남은 로프간 계속해서 장력조절기능을 수행 할 것</a:t>
            </a:r>
            <a:r>
              <a:rPr lang="en-US" altLang="ko-KR" sz="1000" dirty="0">
                <a:solidFill>
                  <a:schemeClr val="bg1"/>
                </a:solidFill>
              </a:rPr>
              <a:t>.</a:t>
            </a:r>
            <a:endParaRPr lang="ko-KR" altLang="en-US" sz="1000" dirty="0">
              <a:solidFill>
                <a:schemeClr val="bg1"/>
              </a:solidFill>
            </a:endParaRPr>
          </a:p>
        </p:txBody>
      </p:sp>
      <p:sp>
        <p:nvSpPr>
          <p:cNvPr id="29" name="오른쪽 화살표 28"/>
          <p:cNvSpPr/>
          <p:nvPr/>
        </p:nvSpPr>
        <p:spPr>
          <a:xfrm>
            <a:off x="4644008" y="4209462"/>
            <a:ext cx="288032" cy="72008"/>
          </a:xfrm>
          <a:prstGeom prst="rightArrow">
            <a:avLst/>
          </a:prstGeom>
          <a:solidFill>
            <a:schemeClr val="bg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4976990" y="4120202"/>
            <a:ext cx="4167010" cy="2169825"/>
          </a:xfrm>
          <a:prstGeom prst="rect">
            <a:avLst/>
          </a:prstGeom>
          <a:solidFill>
            <a:schemeClr val="accent3">
              <a:lumMod val="75000"/>
            </a:schemeClr>
          </a:solidFill>
        </p:spPr>
        <p:txBody>
          <a:bodyPr wrap="square" rtlCol="0">
            <a:spAutoFit/>
          </a:bodyPr>
          <a:lstStyle/>
          <a:p>
            <a:pPr>
              <a:lnSpc>
                <a:spcPct val="150000"/>
              </a:lnSpc>
            </a:pPr>
            <a:r>
              <a:rPr lang="en-US" altLang="ko-KR" sz="1000" dirty="0">
                <a:solidFill>
                  <a:schemeClr val="bg1"/>
                </a:solidFill>
              </a:rPr>
              <a:t>2017</a:t>
            </a:r>
            <a:r>
              <a:rPr lang="ko-KR" altLang="en-US" sz="1000" dirty="0">
                <a:solidFill>
                  <a:schemeClr val="bg1"/>
                </a:solidFill>
              </a:rPr>
              <a:t>년 승강기 검사기준 </a:t>
            </a:r>
            <a:r>
              <a:rPr lang="en-US" altLang="ko-KR" sz="1000" dirty="0">
                <a:solidFill>
                  <a:schemeClr val="bg1"/>
                </a:solidFill>
              </a:rPr>
              <a:t>4.1.1</a:t>
            </a:r>
            <a:r>
              <a:rPr lang="ko-KR" altLang="en-US" sz="1000" dirty="0">
                <a:solidFill>
                  <a:schemeClr val="bg1"/>
                </a:solidFill>
              </a:rPr>
              <a:t>의 </a:t>
            </a:r>
            <a:r>
              <a:rPr lang="ko-KR" altLang="en-US" sz="1000" dirty="0" err="1">
                <a:solidFill>
                  <a:schemeClr val="bg1"/>
                </a:solidFill>
              </a:rPr>
              <a:t>시브의</a:t>
            </a:r>
            <a:r>
              <a:rPr lang="ko-KR" altLang="en-US" sz="1000" dirty="0">
                <a:solidFill>
                  <a:schemeClr val="bg1"/>
                </a:solidFill>
              </a:rPr>
              <a:t> 교체에서 </a:t>
            </a:r>
            <a:endParaRPr lang="en-US" altLang="ko-KR" sz="1000" dirty="0">
              <a:solidFill>
                <a:schemeClr val="bg1"/>
              </a:solidFill>
            </a:endParaRPr>
          </a:p>
          <a:p>
            <a:pPr>
              <a:lnSpc>
                <a:spcPct val="150000"/>
              </a:lnSpc>
            </a:pPr>
            <a:r>
              <a:rPr lang="ko-KR" altLang="en-US" sz="1000" dirty="0" err="1">
                <a:solidFill>
                  <a:schemeClr val="bg1"/>
                </a:solidFill>
              </a:rPr>
              <a:t>시브에서</a:t>
            </a:r>
            <a:r>
              <a:rPr lang="ko-KR" altLang="en-US" sz="1000" dirty="0">
                <a:solidFill>
                  <a:schemeClr val="bg1"/>
                </a:solidFill>
              </a:rPr>
              <a:t> 로프의 </a:t>
            </a:r>
            <a:r>
              <a:rPr lang="ko-KR" altLang="en-US" sz="1000" dirty="0" err="1">
                <a:solidFill>
                  <a:schemeClr val="bg1"/>
                </a:solidFill>
              </a:rPr>
              <a:t>등고</a:t>
            </a:r>
            <a:r>
              <a:rPr lang="ko-KR" altLang="en-US" sz="1000" dirty="0">
                <a:solidFill>
                  <a:schemeClr val="bg1"/>
                </a:solidFill>
              </a:rPr>
              <a:t> 높이 차가</a:t>
            </a:r>
            <a:r>
              <a:rPr lang="en-US" altLang="ko-KR" sz="1000" dirty="0">
                <a:solidFill>
                  <a:schemeClr val="bg1"/>
                </a:solidFill>
              </a:rPr>
              <a:t>2mm</a:t>
            </a:r>
            <a:r>
              <a:rPr lang="ko-KR" altLang="en-US" sz="1000" dirty="0">
                <a:solidFill>
                  <a:schemeClr val="bg1"/>
                </a:solidFill>
              </a:rPr>
              <a:t>까지 허용하고 있음</a:t>
            </a:r>
            <a:endParaRPr lang="en-US" altLang="ko-KR" sz="1000" dirty="0">
              <a:solidFill>
                <a:schemeClr val="bg1"/>
              </a:solidFill>
            </a:endParaRPr>
          </a:p>
          <a:p>
            <a:pPr>
              <a:lnSpc>
                <a:spcPct val="150000"/>
              </a:lnSpc>
            </a:pPr>
            <a:r>
              <a:rPr lang="ko-KR" altLang="en-US" sz="1000" dirty="0">
                <a:solidFill>
                  <a:schemeClr val="bg1"/>
                </a:solidFill>
              </a:rPr>
              <a:t>이것은 </a:t>
            </a:r>
            <a:r>
              <a:rPr lang="ko-KR" altLang="en-US" sz="1000" dirty="0" err="1">
                <a:solidFill>
                  <a:schemeClr val="bg1"/>
                </a:solidFill>
              </a:rPr>
              <a:t>시브</a:t>
            </a:r>
            <a:r>
              <a:rPr lang="ko-KR" altLang="en-US" sz="1000" dirty="0">
                <a:solidFill>
                  <a:schemeClr val="bg1"/>
                </a:solidFill>
              </a:rPr>
              <a:t> 지름 </a:t>
            </a:r>
            <a:r>
              <a:rPr lang="en-US" altLang="ko-KR" sz="1000" dirty="0">
                <a:solidFill>
                  <a:schemeClr val="bg1"/>
                </a:solidFill>
              </a:rPr>
              <a:t>4mm </a:t>
            </a:r>
            <a:r>
              <a:rPr lang="ko-KR" altLang="en-US" sz="1000" dirty="0">
                <a:solidFill>
                  <a:schemeClr val="bg1"/>
                </a:solidFill>
              </a:rPr>
              <a:t>의미</a:t>
            </a:r>
            <a:endParaRPr lang="en-US" altLang="ko-KR" sz="1000" dirty="0">
              <a:solidFill>
                <a:schemeClr val="bg1"/>
              </a:solidFill>
            </a:endParaRPr>
          </a:p>
          <a:p>
            <a:pPr>
              <a:lnSpc>
                <a:spcPct val="150000"/>
              </a:lnSpc>
            </a:pPr>
            <a:r>
              <a:rPr lang="ko-KR" altLang="en-US" sz="1000" dirty="0" err="1">
                <a:solidFill>
                  <a:schemeClr val="bg1"/>
                </a:solidFill>
              </a:rPr>
              <a:t>구동시브</a:t>
            </a:r>
            <a:r>
              <a:rPr lang="ko-KR" altLang="en-US" sz="1000" dirty="0">
                <a:solidFill>
                  <a:schemeClr val="bg1"/>
                </a:solidFill>
              </a:rPr>
              <a:t> 일회전시 이송 거리 차 </a:t>
            </a:r>
            <a:r>
              <a:rPr lang="en-US" altLang="ko-KR" sz="1000" dirty="0">
                <a:solidFill>
                  <a:schemeClr val="bg1"/>
                </a:solidFill>
              </a:rPr>
              <a:t>12.5mm</a:t>
            </a:r>
          </a:p>
          <a:p>
            <a:pPr>
              <a:lnSpc>
                <a:spcPct val="150000"/>
              </a:lnSpc>
            </a:pPr>
            <a:r>
              <a:rPr lang="ko-KR" altLang="en-US" sz="1000" dirty="0" err="1">
                <a:solidFill>
                  <a:schemeClr val="bg1"/>
                </a:solidFill>
              </a:rPr>
              <a:t>시브의</a:t>
            </a:r>
            <a:r>
              <a:rPr lang="ko-KR" altLang="en-US" sz="1000" dirty="0">
                <a:solidFill>
                  <a:schemeClr val="bg1"/>
                </a:solidFill>
              </a:rPr>
              <a:t> 평균지름 </a:t>
            </a:r>
            <a:r>
              <a:rPr lang="en-US" altLang="ko-KR" sz="1000" dirty="0">
                <a:solidFill>
                  <a:schemeClr val="bg1"/>
                </a:solidFill>
              </a:rPr>
              <a:t>500mm </a:t>
            </a:r>
          </a:p>
          <a:p>
            <a:pPr>
              <a:lnSpc>
                <a:spcPct val="150000"/>
              </a:lnSpc>
            </a:pPr>
            <a:r>
              <a:rPr lang="ko-KR" altLang="en-US" sz="1000" dirty="0">
                <a:solidFill>
                  <a:schemeClr val="bg1"/>
                </a:solidFill>
              </a:rPr>
              <a:t>건물 한층 </a:t>
            </a:r>
            <a:r>
              <a:rPr lang="ko-KR" altLang="en-US" sz="1000" dirty="0" err="1">
                <a:solidFill>
                  <a:schemeClr val="bg1"/>
                </a:solidFill>
              </a:rPr>
              <a:t>올릴는데</a:t>
            </a:r>
            <a:r>
              <a:rPr lang="ko-KR" altLang="en-US" sz="1000" dirty="0">
                <a:solidFill>
                  <a:schemeClr val="bg1"/>
                </a:solidFill>
              </a:rPr>
              <a:t> </a:t>
            </a:r>
            <a:r>
              <a:rPr lang="en-US" altLang="ko-KR" sz="1000" dirty="0">
                <a:solidFill>
                  <a:schemeClr val="bg1"/>
                </a:solidFill>
              </a:rPr>
              <a:t>2</a:t>
            </a:r>
            <a:r>
              <a:rPr lang="ko-KR" altLang="en-US" sz="1000" dirty="0">
                <a:solidFill>
                  <a:schemeClr val="bg1"/>
                </a:solidFill>
              </a:rPr>
              <a:t>회전이 필요</a:t>
            </a:r>
            <a:r>
              <a:rPr lang="en-US" altLang="ko-KR" sz="1000" dirty="0">
                <a:solidFill>
                  <a:schemeClr val="bg1"/>
                </a:solidFill>
              </a:rPr>
              <a:t> </a:t>
            </a:r>
            <a:r>
              <a:rPr lang="ko-KR" altLang="en-US" sz="1000" dirty="0">
                <a:solidFill>
                  <a:schemeClr val="bg1"/>
                </a:solidFill>
              </a:rPr>
              <a:t>하게 되어</a:t>
            </a:r>
            <a:endParaRPr lang="en-US" altLang="ko-KR" sz="1000" dirty="0">
              <a:solidFill>
                <a:schemeClr val="bg1"/>
              </a:solidFill>
            </a:endParaRPr>
          </a:p>
          <a:p>
            <a:pPr>
              <a:lnSpc>
                <a:spcPct val="150000"/>
              </a:lnSpc>
            </a:pPr>
            <a:r>
              <a:rPr lang="ko-KR" altLang="en-US" sz="1000" dirty="0">
                <a:solidFill>
                  <a:schemeClr val="bg1"/>
                </a:solidFill>
              </a:rPr>
              <a:t>한층 당 로프 이송 거리차이 최대 </a:t>
            </a:r>
            <a:r>
              <a:rPr lang="en-US" altLang="ko-KR" sz="1000" dirty="0">
                <a:solidFill>
                  <a:schemeClr val="bg1"/>
                </a:solidFill>
              </a:rPr>
              <a:t>25mm </a:t>
            </a:r>
            <a:r>
              <a:rPr lang="ko-KR" altLang="en-US" sz="1000" dirty="0">
                <a:solidFill>
                  <a:schemeClr val="bg1"/>
                </a:solidFill>
              </a:rPr>
              <a:t>차이</a:t>
            </a:r>
            <a:endParaRPr lang="en-US" altLang="ko-KR" sz="1000" dirty="0">
              <a:solidFill>
                <a:schemeClr val="bg1"/>
              </a:solidFill>
            </a:endParaRPr>
          </a:p>
          <a:p>
            <a:pPr>
              <a:lnSpc>
                <a:spcPct val="150000"/>
              </a:lnSpc>
            </a:pPr>
            <a:r>
              <a:rPr lang="en-US" altLang="ko-KR" sz="1000" dirty="0">
                <a:solidFill>
                  <a:schemeClr val="bg1"/>
                </a:solidFill>
              </a:rPr>
              <a:t>20</a:t>
            </a:r>
            <a:r>
              <a:rPr lang="ko-KR" altLang="en-US" sz="1000" dirty="0">
                <a:solidFill>
                  <a:schemeClr val="bg1"/>
                </a:solidFill>
              </a:rPr>
              <a:t>층 건물  </a:t>
            </a:r>
            <a:r>
              <a:rPr lang="en-US" altLang="ko-KR" sz="1000" dirty="0">
                <a:solidFill>
                  <a:schemeClr val="bg1"/>
                </a:solidFill>
              </a:rPr>
              <a:t>- </a:t>
            </a:r>
            <a:r>
              <a:rPr lang="ko-KR" altLang="en-US" sz="1000" dirty="0">
                <a:solidFill>
                  <a:schemeClr val="bg1"/>
                </a:solidFill>
              </a:rPr>
              <a:t> 이송거리차이는 </a:t>
            </a:r>
            <a:r>
              <a:rPr lang="en-US" altLang="ko-KR" sz="1000" dirty="0">
                <a:solidFill>
                  <a:schemeClr val="bg1"/>
                </a:solidFill>
              </a:rPr>
              <a:t>500mm</a:t>
            </a:r>
          </a:p>
          <a:p>
            <a:pPr>
              <a:lnSpc>
                <a:spcPct val="150000"/>
              </a:lnSpc>
            </a:pPr>
            <a:r>
              <a:rPr lang="ko-KR" altLang="en-US" sz="1000" dirty="0">
                <a:solidFill>
                  <a:schemeClr val="bg1"/>
                </a:solidFill>
              </a:rPr>
              <a:t>로프 이송거리차이를 대응하기 위해선 </a:t>
            </a:r>
            <a:r>
              <a:rPr lang="en-US" altLang="ko-KR" sz="1000" dirty="0">
                <a:solidFill>
                  <a:schemeClr val="bg1"/>
                </a:solidFill>
              </a:rPr>
              <a:t>500mm</a:t>
            </a:r>
            <a:r>
              <a:rPr lang="ko-KR" altLang="en-US" sz="1000" dirty="0">
                <a:solidFill>
                  <a:schemeClr val="bg1"/>
                </a:solidFill>
              </a:rPr>
              <a:t>이상 대응 가능해야 함</a:t>
            </a:r>
            <a:r>
              <a:rPr lang="en-US" altLang="ko-KR" sz="1000" dirty="0">
                <a:solidFill>
                  <a:schemeClr val="bg1"/>
                </a:solidFill>
              </a:rPr>
              <a:t>.</a:t>
            </a:r>
            <a:endParaRPr lang="ko-KR" altLang="en-US" sz="1000" dirty="0">
              <a:solidFill>
                <a:schemeClr val="bg1"/>
              </a:solidFill>
            </a:endParaRPr>
          </a:p>
        </p:txBody>
      </p:sp>
      <p:pic>
        <p:nvPicPr>
          <p:cNvPr id="17" name="_x18366084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72"/>
          <a:stretch/>
        </p:blipFill>
        <p:spPr bwMode="auto">
          <a:xfrm>
            <a:off x="1674906" y="4393281"/>
            <a:ext cx="3257134" cy="212757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직선 연결선 7"/>
          <p:cNvCxnSpPr/>
          <p:nvPr/>
        </p:nvCxnSpPr>
        <p:spPr>
          <a:xfrm>
            <a:off x="2286000" y="4869160"/>
            <a:ext cx="250202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2771800" y="5013176"/>
            <a:ext cx="203397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flipV="1">
            <a:off x="4644008" y="5013176"/>
            <a:ext cx="0" cy="307354"/>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p:nvPr/>
        </p:nvCxnSpPr>
        <p:spPr>
          <a:xfrm>
            <a:off x="4644008" y="4653136"/>
            <a:ext cx="0" cy="216024"/>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11960" y="4478923"/>
            <a:ext cx="720080" cy="246221"/>
          </a:xfrm>
          <a:prstGeom prst="rect">
            <a:avLst/>
          </a:prstGeom>
          <a:noFill/>
        </p:spPr>
        <p:txBody>
          <a:bodyPr wrap="square" rtlCol="0">
            <a:spAutoFit/>
          </a:bodyPr>
          <a:lstStyle/>
          <a:p>
            <a:r>
              <a:rPr lang="en-US" altLang="ko-KR" sz="1000" b="1" dirty="0">
                <a:solidFill>
                  <a:schemeClr val="bg1"/>
                </a:solidFill>
              </a:rPr>
              <a:t>2mm</a:t>
            </a:r>
            <a:endParaRPr lang="ko-KR" altLang="en-US" sz="1000" b="1" dirty="0">
              <a:solidFill>
                <a:schemeClr val="bg1"/>
              </a:solidFill>
            </a:endParaRPr>
          </a:p>
        </p:txBody>
      </p:sp>
      <p:sp>
        <p:nvSpPr>
          <p:cNvPr id="6" name="TextBox 5"/>
          <p:cNvSpPr txBox="1"/>
          <p:nvPr/>
        </p:nvSpPr>
        <p:spPr>
          <a:xfrm>
            <a:off x="3361672" y="980728"/>
            <a:ext cx="3514584" cy="246221"/>
          </a:xfrm>
          <a:prstGeom prst="rect">
            <a:avLst/>
          </a:prstGeom>
          <a:noFill/>
        </p:spPr>
        <p:txBody>
          <a:bodyPr wrap="square" rtlCol="0">
            <a:spAutoFit/>
          </a:bodyPr>
          <a:lstStyle/>
          <a:p>
            <a:r>
              <a:rPr lang="ko-KR" altLang="en-US" sz="1000" dirty="0"/>
              <a:t>기존 장치들을 설명하기 앞서 장치의 절대적 요구 조건들 </a:t>
            </a:r>
          </a:p>
        </p:txBody>
      </p:sp>
      <p:sp>
        <p:nvSpPr>
          <p:cNvPr id="25" name="모서리가 둥근 직사각형 24"/>
          <p:cNvSpPr/>
          <p:nvPr/>
        </p:nvSpPr>
        <p:spPr>
          <a:xfrm>
            <a:off x="4473017" y="1567374"/>
            <a:ext cx="1755608"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기술의 </a:t>
            </a:r>
            <a:r>
              <a:rPr lang="ko-KR" altLang="en-US" sz="1200" b="1" dirty="0" err="1">
                <a:latin typeface="굴림" panose="020B0600000101010101" pitchFamily="50" charset="-127"/>
                <a:ea typeface="굴림" panose="020B0600000101010101" pitchFamily="50" charset="-127"/>
              </a:rPr>
              <a:t>재현성</a:t>
            </a:r>
            <a:endParaRPr lang="ko-KR" altLang="en-US" sz="1200" b="1" dirty="0">
              <a:latin typeface="굴림" panose="020B0600000101010101" pitchFamily="50" charset="-127"/>
              <a:ea typeface="굴림" panose="020B0600000101010101" pitchFamily="50" charset="-127"/>
            </a:endParaRPr>
          </a:p>
        </p:txBody>
      </p:sp>
      <p:sp>
        <p:nvSpPr>
          <p:cNvPr id="31" name="모서리가 둥근 직사각형 30"/>
          <p:cNvSpPr/>
          <p:nvPr/>
        </p:nvSpPr>
        <p:spPr>
          <a:xfrm>
            <a:off x="1691680" y="1408864"/>
            <a:ext cx="2592288" cy="360040"/>
          </a:xfrm>
          <a:prstGeom prst="roundRect">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err="1">
                <a:latin typeface="굴림" panose="020B0600000101010101" pitchFamily="50" charset="-127"/>
                <a:ea typeface="굴림" panose="020B0600000101010101" pitchFamily="50" charset="-127"/>
              </a:rPr>
              <a:t>기술성</a:t>
            </a:r>
            <a:r>
              <a:rPr lang="ko-KR" altLang="en-US" b="1" dirty="0">
                <a:latin typeface="굴림" panose="020B0600000101010101" pitchFamily="50" charset="-127"/>
                <a:ea typeface="굴림" panose="020B0600000101010101" pitchFamily="50" charset="-127"/>
              </a:rPr>
              <a:t> 및 </a:t>
            </a:r>
            <a:r>
              <a:rPr lang="ko-KR" altLang="en-US" b="1" dirty="0" err="1">
                <a:latin typeface="굴림" panose="020B0600000101010101" pitchFamily="50" charset="-127"/>
                <a:ea typeface="굴림" panose="020B0600000101010101" pitchFamily="50" charset="-127"/>
              </a:rPr>
              <a:t>적용성</a:t>
            </a:r>
            <a:endParaRPr lang="ko-KR" altLang="en-US" b="1" dirty="0">
              <a:latin typeface="굴림" panose="020B0600000101010101" pitchFamily="50" charset="-127"/>
              <a:ea typeface="굴림" panose="020B0600000101010101" pitchFamily="50" charset="-127"/>
            </a:endParaRPr>
          </a:p>
        </p:txBody>
      </p:sp>
      <p:sp>
        <p:nvSpPr>
          <p:cNvPr id="32" name="모서리가 둥근 직사각형 31"/>
          <p:cNvSpPr/>
          <p:nvPr/>
        </p:nvSpPr>
        <p:spPr>
          <a:xfrm>
            <a:off x="539552" y="1556792"/>
            <a:ext cx="1080120"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개발배경</a:t>
            </a:r>
          </a:p>
        </p:txBody>
      </p:sp>
      <p:sp>
        <p:nvSpPr>
          <p:cNvPr id="33" name="모서리가 둥근 직사각형 32"/>
          <p:cNvSpPr/>
          <p:nvPr/>
        </p:nvSpPr>
        <p:spPr>
          <a:xfrm>
            <a:off x="6393858" y="1558748"/>
            <a:ext cx="1346494" cy="214068"/>
          </a:xfrm>
          <a:prstGeom prst="roundRect">
            <a:avLst/>
          </a:prstGeom>
          <a:solidFill>
            <a:schemeClr val="tx1">
              <a:lumMod val="7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b="1" dirty="0">
                <a:latin typeface="굴림" panose="020B0600000101010101" pitchFamily="50" charset="-127"/>
                <a:ea typeface="굴림" panose="020B0600000101010101" pitchFamily="50" charset="-127"/>
              </a:rPr>
              <a:t>기술 신뢰성</a:t>
            </a:r>
          </a:p>
        </p:txBody>
      </p:sp>
    </p:spTree>
    <p:extLst>
      <p:ext uri="{BB962C8B-B14F-4D97-AF65-F5344CB8AC3E}">
        <p14:creationId xmlns:p14="http://schemas.microsoft.com/office/powerpoint/2010/main" val="32359101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보자기">
  <a:themeElements>
    <a:clrScheme name="보자기">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보자기">
      <a:fillStyleLst>
        <a:solidFill>
          <a:schemeClr val="phClr">
            <a:tint val="100000"/>
            <a:shade val="100000"/>
            <a:hueMod val="100000"/>
            <a:satMod val="100000"/>
          </a:schemeClr>
        </a:solidFill>
        <a:gradFill rotWithShape="1">
          <a:gsLst>
            <a:gs pos="0">
              <a:schemeClr val="phClr">
                <a:tint val="45000"/>
                <a:shade val="95000"/>
                <a:hueMod val="100000"/>
                <a:satMod val="100000"/>
              </a:schemeClr>
            </a:gs>
            <a:gs pos="50000">
              <a:schemeClr val="phClr">
                <a:tint val="80000"/>
                <a:shade val="100000"/>
                <a:hueMod val="100000"/>
                <a:satMod val="100000"/>
              </a:schemeClr>
            </a:gs>
          </a:gsLst>
          <a:lin ang="2700000" scaled="1"/>
        </a:gradFill>
        <a:gradFill rotWithShape="1">
          <a:gsLst>
            <a:gs pos="50000">
              <a:schemeClr val="phClr">
                <a:tint val="100000"/>
                <a:shade val="50000"/>
                <a:hueMod val="100000"/>
                <a:satMod val="100000"/>
              </a:schemeClr>
            </a:gs>
            <a:gs pos="100000">
              <a:schemeClr val="phClr">
                <a:tint val="75000"/>
                <a:shade val="100000"/>
                <a:hueMod val="100000"/>
                <a:satMod val="100000"/>
              </a:schemeClr>
            </a:gs>
          </a:gsLst>
          <a:lin ang="13500000" scaled="1"/>
        </a:gradFill>
      </a:fillStyleLst>
      <a:lnStyleLst>
        <a:ln w="3175" cap="flat" cmpd="sng" algn="ctr">
          <a:solidFill>
            <a:schemeClr val="phClr"/>
          </a:solidFill>
          <a:prstDash val="solid"/>
        </a:ln>
        <a:ln w="22225" cap="flat" cmpd="sng" algn="ctr">
          <a:solidFill>
            <a:schemeClr val="phClr"/>
          </a:solidFill>
          <a:prstDash val="solid"/>
        </a:ln>
        <a:ln w="31750" cap="flat" cmpd="sng" algn="ctr">
          <a:solidFill>
            <a:schemeClr val="phClr"/>
          </a:solidFill>
          <a:prstDash val="solid"/>
        </a:ln>
      </a:lnStyleLst>
      <a:effectStyleLst>
        <a:effectStyle>
          <a:effectLst>
            <a:outerShdw blurRad="76200" dist="38100" dir="2400000" algn="br">
              <a:srgbClr val="000000">
                <a:alpha val="70588"/>
              </a:srgbClr>
            </a:outerShdw>
          </a:effectLst>
        </a:effectStyle>
        <a:effectStyle>
          <a:effectLst>
            <a:outerShdw blurRad="63500" dist="50800" dir="2400000" sx="96000" sy="96000">
              <a:srgbClr val="000000">
                <a:alpha val="78431"/>
              </a:srgbClr>
            </a:outerShdw>
          </a:effectLst>
          <a:scene3d>
            <a:camera prst="orthographicFront" fov="0">
              <a:rot lat="0" lon="0" rev="0"/>
            </a:camera>
            <a:lightRig rig="twoPt" dir="l">
              <a:rot lat="0" lon="600000" rev="5100000"/>
            </a:lightRig>
          </a:scene3d>
          <a:sp3d prstMaterial="plastic">
            <a:bevelT w="38100" h="25400"/>
            <a:contourClr>
              <a:srgbClr val="FFFFFF">
                <a:alpha val="0"/>
              </a:srgbClr>
            </a:contourClr>
          </a:sp3d>
        </a:effectStyle>
        <a:effectStyle>
          <a:effectLst>
            <a:outerShdw blurRad="63500" dist="63500" dir="600000" sx="96000" sy="96000">
              <a:srgbClr val="0F0F0F">
                <a:alpha val="78431"/>
              </a:srgbClr>
            </a:outerShdw>
          </a:effectLst>
          <a:scene3d>
            <a:camera prst="orthographicFront" fov="0">
              <a:rot lat="0" lon="0" rev="0"/>
            </a:camera>
            <a:lightRig rig="twoPt" dir="t">
              <a:rot lat="0" lon="600000" rev="5100000"/>
            </a:lightRig>
          </a:scene3d>
          <a:sp3d prstMaterial="plastic">
            <a:bevelT w="114300" h="114300"/>
            <a:contourClr>
              <a:srgbClr val="FFFFFF">
                <a:alpha val="0"/>
              </a:srgbClr>
            </a:contourClr>
          </a:sp3d>
        </a:effectStyle>
      </a:effectStyleLst>
      <a:bgFillStyleLst>
        <a:solidFill>
          <a:schemeClr val="phClr">
            <a:tint val="100000"/>
            <a:shade val="100000"/>
            <a:hueMod val="100000"/>
            <a:satMod val="100000"/>
          </a:schemeClr>
        </a:solidFill>
        <a:gradFill rotWithShape="1">
          <a:gsLst>
            <a:gs pos="0">
              <a:schemeClr val="phClr">
                <a:tint val="100000"/>
                <a:shade val="100000"/>
                <a:hueMod val="100000"/>
                <a:satMod val="100000"/>
              </a:schemeClr>
            </a:gs>
            <a:gs pos="100000">
              <a:schemeClr val="phClr">
                <a:tint val="100000"/>
                <a:shade val="45000"/>
                <a:hueMod val="100000"/>
                <a:satMod val="100000"/>
              </a:schemeClr>
            </a:gs>
          </a:gsLst>
          <a:path path="circle">
            <a:fillToRect l="50000" t="50000" r="50000" b="50000"/>
          </a:path>
        </a:gradFill>
        <a:blipFill>
          <a:blip xmlns:r="http://schemas.openxmlformats.org/officeDocument/2006/relationships" r:embed="rId1">
            <a:duotone>
              <a:schemeClr val="phClr">
                <a:tint val="100000"/>
                <a:shade val="47000"/>
                <a:hueMod val="100000"/>
                <a:satMod val="100000"/>
              </a:schemeClr>
              <a:schemeClr val="phClr">
                <a:tint val="7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Wrapper</Template>
  <TotalTime>8590</TotalTime>
  <Words>4240</Words>
  <Application>Microsoft Office PowerPoint</Application>
  <PresentationFormat>화면 슬라이드 쇼(4:3)</PresentationFormat>
  <Paragraphs>792</Paragraphs>
  <Slides>39</Slides>
  <Notes>21</Notes>
  <HiddenSlides>0</HiddenSlides>
  <MMClips>0</MMClips>
  <ScaleCrop>false</ScaleCrop>
  <HeadingPairs>
    <vt:vector size="6" baseType="variant">
      <vt:variant>
        <vt:lpstr>사용한 글꼴</vt:lpstr>
      </vt:variant>
      <vt:variant>
        <vt:i4>14</vt:i4>
      </vt:variant>
      <vt:variant>
        <vt:lpstr>테마</vt:lpstr>
      </vt:variant>
      <vt:variant>
        <vt:i4>1</vt:i4>
      </vt:variant>
      <vt:variant>
        <vt:lpstr>슬라이드 제목</vt:lpstr>
      </vt:variant>
      <vt:variant>
        <vt:i4>39</vt:i4>
      </vt:variant>
    </vt:vector>
  </HeadingPairs>
  <TitlesOfParts>
    <vt:vector size="54" baseType="lpstr">
      <vt:lpstr>HY견고딕</vt:lpstr>
      <vt:lpstr>HY그래픽</vt:lpstr>
      <vt:lpstr>HY그래픽M</vt:lpstr>
      <vt:lpstr>HY수평선M</vt:lpstr>
      <vt:lpstr>MD아트체</vt:lpstr>
      <vt:lpstr>굴림</vt:lpstr>
      <vt:lpstr>궁서</vt:lpstr>
      <vt:lpstr>맑은 고딕</vt:lpstr>
      <vt:lpstr>바탕</vt:lpstr>
      <vt:lpstr>Arial</vt:lpstr>
      <vt:lpstr>Lucida Sans</vt:lpstr>
      <vt:lpstr>Verdana</vt:lpstr>
      <vt:lpstr>Wingdings</vt:lpstr>
      <vt:lpstr>Wingdings 2</vt:lpstr>
      <vt:lpstr>보자기</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제품 설치 시공 사례 예</vt:lpstr>
      <vt:lpstr>PowerPoint 프레젠테이션</vt:lpstr>
      <vt:lpstr>PowerPoint 프레젠테이션</vt:lpstr>
      <vt:lpstr>일체형 매달림 풀리에서                          분할형 매달림 풀리로 교체</vt:lpstr>
      <vt:lpstr>PowerPoint 프레젠테이션</vt:lpstr>
      <vt:lpstr>5.  국제기구 세계녹색기후기구 녹색기술 검. 인증</vt:lpstr>
      <vt:lpstr>5. 국제기구 세계녹색기후기구 녹색기술 인증서</vt:lpstr>
      <vt:lpstr>5. 국제기구 세계녹색기후기구 녹색기술 인증서</vt:lpstr>
      <vt:lpstr>5. 국제기구 세계녹색기후기구 녹색기술 인증서</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이기군</dc:creator>
  <cp:lastModifiedBy>kim hyunhki</cp:lastModifiedBy>
  <cp:revision>508</cp:revision>
  <cp:lastPrinted>2017-01-17T04:36:42Z</cp:lastPrinted>
  <dcterms:created xsi:type="dcterms:W3CDTF">2017-01-09T07:35:16Z</dcterms:created>
  <dcterms:modified xsi:type="dcterms:W3CDTF">2021-11-17T06:39:27Z</dcterms:modified>
</cp:coreProperties>
</file>